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1786" autoAdjust="0"/>
  </p:normalViewPr>
  <p:slideViewPr>
    <p:cSldViewPr>
      <p:cViewPr varScale="1">
        <p:scale>
          <a:sx n="91" d="100"/>
          <a:sy n="91" d="100"/>
        </p:scale>
        <p:origin x="-15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BC0A8-9698-4E45-9C50-053C73EA16CF}" type="datetimeFigureOut">
              <a:rPr lang="sk-SK" smtClean="0"/>
              <a:pPr/>
              <a:t>14. 12. 2019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DBA7C-8A6B-4F74-9BF2-81E2936B8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dbtn.sk/obce/obce_ob1.php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...čo bolo prezentované na tohoročnej výročnej konferencii SSVPL </a:t>
            </a:r>
          </a:p>
          <a:p>
            <a:r>
              <a:rPr lang="sk-SK" b="1" dirty="0" smtClean="0"/>
              <a:t>... a čo je výsledkom </a:t>
            </a:r>
            <a:r>
              <a:rPr lang="sk-SK" b="1" dirty="0" smtClean="0"/>
              <a:t>?! – </a:t>
            </a:r>
            <a:r>
              <a:rPr lang="sk-SK" b="1" dirty="0" err="1" smtClean="0"/>
              <a:t>viz</a:t>
            </a:r>
            <a:r>
              <a:rPr lang="sk-SK" b="1" dirty="0" smtClean="0"/>
              <a:t>. nasledujúce </a:t>
            </a:r>
            <a:r>
              <a:rPr lang="sk-SK" b="1" dirty="0" err="1" smtClean="0"/>
              <a:t>slidy</a:t>
            </a:r>
            <a:endParaRPr lang="sk-SK" b="1" dirty="0" smtClean="0"/>
          </a:p>
          <a:p>
            <a:endParaRPr lang="sk-SK" b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BA7C-8A6B-4F74-9BF2-81E2936B8680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BA7C-8A6B-4F74-9BF2-81E2936B8680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Lučenec  Poltár    Revúca   Rimavská Sobota    Veľký Krtíš    Kežmarok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Sabinov   Svidník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Vranov nad Topľou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Gelnica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Rožňava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Sobrance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Trebišov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Bardejov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Medzilaborce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Košice – okolie    Levoča    Snina   Stropkov    Michalovce</a:t>
            </a:r>
          </a:p>
          <a:p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Zonam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najmenej rozvinutých okresov, 2.štvrťrok 2019: 20 okresov</a:t>
            </a:r>
          </a:p>
          <a:p>
            <a:r>
              <a:rPr lang="sk-SK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http://www.sodbtn.sk/obce/obce_ob1.php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 10.000 obyv. majú okresné mestá Poltár, Sobrance, Medzilaborce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Jedine Fiľakovo z 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mimo-okresných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miest(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okes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Lučenec)  má viac ako 10.000 obyv.</a:t>
            </a:r>
          </a:p>
          <a:p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BA7C-8A6B-4F74-9BF2-81E2936B8680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- Prosím aby sa vyjadrili prítomní zástupcovia za VLD (SSVPL, SVLS)</a:t>
            </a:r>
          </a:p>
          <a:p>
            <a:pPr>
              <a:buFontTx/>
              <a:buChar char="-"/>
            </a:pPr>
            <a:r>
              <a:rPr lang="sk-SK" dirty="0" smtClean="0"/>
              <a:t> Následne prítomní zástupcovia za </a:t>
            </a:r>
            <a:r>
              <a:rPr lang="sk-SK" dirty="0" err="1" smtClean="0"/>
              <a:t>multiodborové</a:t>
            </a:r>
            <a:r>
              <a:rPr lang="sk-SK" dirty="0" smtClean="0"/>
              <a:t> združenia ASLSR, ZAP</a:t>
            </a:r>
          </a:p>
          <a:p>
            <a:pPr>
              <a:buFontTx/>
              <a:buChar char="-"/>
            </a:pPr>
            <a:r>
              <a:rPr lang="sk-SK" dirty="0" smtClean="0"/>
              <a:t> Koncept / tézy návrhy (3.-5 bodov</a:t>
            </a:r>
            <a:r>
              <a:rPr lang="sk-SK" baseline="0" dirty="0" smtClean="0"/>
              <a:t> za ŠAS)</a:t>
            </a:r>
          </a:p>
          <a:p>
            <a:pPr>
              <a:buFontTx/>
              <a:buChar char="-"/>
            </a:pPr>
            <a:r>
              <a:rPr lang="sk-SK" baseline="0" dirty="0" smtClean="0"/>
              <a:t> personálne nominácie /zodpovednosť ?</a:t>
            </a:r>
          </a:p>
          <a:p>
            <a:pPr>
              <a:buFontTx/>
              <a:buChar char="-"/>
            </a:pPr>
            <a:r>
              <a:rPr lang="sk-SK" baseline="0" dirty="0" smtClean="0"/>
              <a:t> štruktúra spolupráce (riadenie, rozhodovanie, termíny?)</a:t>
            </a:r>
          </a:p>
          <a:p>
            <a:pPr>
              <a:buFontTx/>
              <a:buChar char="-"/>
            </a:pPr>
            <a:r>
              <a:rPr lang="sk-SK" baseline="0" dirty="0" smtClean="0"/>
              <a:t> </a:t>
            </a:r>
            <a:r>
              <a:rPr lang="sk-SK" b="1" baseline="0" dirty="0" smtClean="0"/>
              <a:t>CIEĽ?? – konkrétne </a:t>
            </a:r>
            <a:r>
              <a:rPr lang="sk-SK" b="1" dirty="0" smtClean="0">
                <a:solidFill>
                  <a:srgbClr val="FF0000"/>
                </a:solidFill>
              </a:rPr>
              <a:t>jednotný úhradový zákon pre celý ambulantný sektor (čo iné?)</a:t>
            </a:r>
            <a:endParaRPr lang="sk-SK" b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BA7C-8A6B-4F74-9BF2-81E2936B8680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Dovoľte mi citovať závery SSVPL na výročnej konferencii 10.10.2019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BA7C-8A6B-4F74-9BF2-81E2936B8680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BA7C-8A6B-4F74-9BF2-81E2936B8680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baseline="0" dirty="0" smtClean="0"/>
              <a:t> vyhláška MZSR ktorá určí 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pôsob výpočtu a pravidlá výpočtu týchto úhrad (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kapitácia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výkony, bod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opatrenie MZSR najneskôr do 31. januára príslušného kalendárneho roka (výšku základu pre výpočet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kapitácie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minim.ceny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bod/výkon</a:t>
            </a: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otázka jednotkových cien a objemov je otvorená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rovnako je otvorená otázka definitívnej podoby spoločného návrhu VLD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BA7C-8A6B-4F74-9BF2-81E2936B8680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Pridaná </a:t>
            </a:r>
            <a:r>
              <a:rPr lang="sk-SK" dirty="0" smtClean="0"/>
              <a:t>hodnota predkladaného návrhu = </a:t>
            </a:r>
            <a:r>
              <a:rPr lang="sk-SK" b="1" dirty="0" smtClean="0"/>
              <a:t>zjednotené „IDK“</a:t>
            </a:r>
            <a:r>
              <a:rPr lang="sk-SK" dirty="0" smtClean="0"/>
              <a:t>: §3-8 návrhu</a:t>
            </a:r>
          </a:p>
          <a:p>
            <a:r>
              <a:rPr lang="sk-SK" baseline="0" dirty="0" smtClean="0"/>
              <a:t> </a:t>
            </a:r>
            <a:endParaRPr lang="sk-SK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BA7C-8A6B-4F74-9BF2-81E2936B8680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Jednoduchý vzorec</a:t>
            </a:r>
            <a:r>
              <a:rPr lang="sk-SK" baseline="0" dirty="0" smtClean="0"/>
              <a:t> = jasné pravidlá výkonnosť hodnotená na báze objektívnej požiadavky na preventívnu prehliadku podľa počtu čakajúcich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BA7C-8A6B-4F74-9BF2-81E2936B8680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Koeficient 0,01875 je stanovený arbitrárne (politicky,</a:t>
            </a:r>
            <a:r>
              <a:rPr lang="sk-SK" baseline="0" dirty="0" smtClean="0"/>
              <a:t> dohodou medzi medicínskymi odbormi)</a:t>
            </a:r>
            <a:r>
              <a:rPr lang="sk-SK" dirty="0" smtClean="0"/>
              <a:t> z objektívnych</a:t>
            </a:r>
            <a:r>
              <a:rPr lang="sk-SK" baseline="0" dirty="0" smtClean="0"/>
              <a:t> dát týkajúcich sa:</a:t>
            </a:r>
          </a:p>
          <a:p>
            <a:pPr>
              <a:buFontTx/>
              <a:buChar char="-"/>
            </a:pPr>
            <a:endParaRPr lang="sk-SK" baseline="0" dirty="0" smtClean="0"/>
          </a:p>
          <a:p>
            <a:pPr>
              <a:buFontTx/>
              <a:buChar char="-"/>
            </a:pPr>
            <a:r>
              <a:rPr lang="sk-SK" baseline="0" dirty="0" smtClean="0"/>
              <a:t> </a:t>
            </a:r>
            <a:r>
              <a:rPr lang="sk-SK" baseline="0" dirty="0" err="1" smtClean="0"/>
              <a:t>prevalencie</a:t>
            </a:r>
            <a:r>
              <a:rPr lang="sk-SK" baseline="0" dirty="0" smtClean="0"/>
              <a:t> jednotlivých chronických ochorení o ktoré sa delia jednotlivé odbory</a:t>
            </a:r>
          </a:p>
          <a:p>
            <a:pPr>
              <a:buFontTx/>
              <a:buChar char="-"/>
            </a:pPr>
            <a:r>
              <a:rPr lang="sk-SK" baseline="0" dirty="0" smtClean="0"/>
              <a:t> relatívneho výskytu jednotlivého chronického ochorenia v starostlivosti jednotlivého z odborov (podľa štádia ochorenia), ktorý dané ochorenie </a:t>
            </a:r>
            <a:r>
              <a:rPr lang="sk-SK" baseline="0" dirty="0" err="1" smtClean="0"/>
              <a:t>dispenzarizuje</a:t>
            </a:r>
            <a:endParaRPr lang="sk-SK" baseline="0" dirty="0" smtClean="0"/>
          </a:p>
          <a:p>
            <a:pPr>
              <a:buFontTx/>
              <a:buChar char="-"/>
            </a:pPr>
            <a:r>
              <a:rPr lang="sk-SK" baseline="0" dirty="0" smtClean="0"/>
              <a:t> optimálnej </a:t>
            </a:r>
            <a:r>
              <a:rPr lang="sk-SK" baseline="0" dirty="0" smtClean="0"/>
              <a:t>výkonnosti platnej </a:t>
            </a:r>
            <a:r>
              <a:rPr lang="sk-SK" baseline="0" dirty="0" smtClean="0"/>
              <a:t>pre jednotlivé ochorenie a jednotlivý odbor, ktorý sa o ochorenie stará (zohľadnenie záujmu verejnosti a celkovej zdravotnej gramotnosti)</a:t>
            </a:r>
          </a:p>
          <a:p>
            <a:pPr>
              <a:buFontTx/>
              <a:buChar char="-"/>
            </a:pPr>
            <a:r>
              <a:rPr lang="sk-SK" baseline="0" dirty="0" smtClean="0"/>
              <a:t> súčtu </a:t>
            </a:r>
            <a:r>
              <a:rPr lang="sk-SK" baseline="0" dirty="0" err="1" smtClean="0"/>
              <a:t>prevalencie</a:t>
            </a:r>
            <a:r>
              <a:rPr lang="sk-SK" baseline="0" dirty="0" smtClean="0"/>
              <a:t> jednotlivých  chronických ochorení po korekcii podľa predošlých bodov</a:t>
            </a:r>
          </a:p>
          <a:p>
            <a:pPr>
              <a:buFontTx/>
              <a:buChar char="-"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BA7C-8A6B-4F74-9BF2-81E2936B8680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Jednoducho</a:t>
            </a:r>
            <a:r>
              <a:rPr lang="sk-SK" baseline="0" dirty="0" smtClean="0"/>
              <a:t> a</a:t>
            </a:r>
            <a:r>
              <a:rPr lang="sk-SK" dirty="0" smtClean="0"/>
              <a:t> </a:t>
            </a:r>
            <a:r>
              <a:rPr lang="sk-SK" dirty="0" smtClean="0"/>
              <a:t>jasne, podporuje to integráciu lekárov a sestier</a:t>
            </a:r>
            <a:r>
              <a:rPr lang="sk-SK" baseline="0" dirty="0" smtClean="0"/>
              <a:t> a</a:t>
            </a:r>
            <a:r>
              <a:rPr lang="sk-SK" dirty="0" smtClean="0"/>
              <a:t> zvyšuje príjem jednotlivého poskytovateľa</a:t>
            </a:r>
          </a:p>
          <a:p>
            <a:r>
              <a:rPr lang="sk-SK" dirty="0" smtClean="0"/>
              <a:t>- 1.500</a:t>
            </a:r>
            <a:r>
              <a:rPr lang="sk-SK" baseline="0" dirty="0" smtClean="0"/>
              <a:t> pacientov je stanovené na báze objektívnej požiadavky na zdravotnú starostlivosť VLD vychádzajúc z konsenzu VLD v Bystrej 12/2018 a na základe názoru nadnárodných autorít 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BA7C-8A6B-4F74-9BF2-81E2936B8680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https://www.arcgis.com/apps/MapJournal/index.html?appid=e9f38d81b1344d5e8d595b246c182983</a:t>
            </a:r>
          </a:p>
          <a:p>
            <a:endParaRPr lang="sk-SK" dirty="0" smtClean="0"/>
          </a:p>
          <a:p>
            <a:r>
              <a:rPr lang="sk-SK" dirty="0" smtClean="0"/>
              <a:t>http</a:t>
            </a:r>
            <a:r>
              <a:rPr lang="sk-SK" dirty="0" smtClean="0"/>
              <a:t>://statdat.statistics.sk/cognosext/cgi-bin/cognos.cgi?b_action=cognosViewer&amp;ui.action=run&amp;ui.object=storeID%28%22i0002C1D5091C42EBBE6186087F5F6CF7%22%29&amp;ui.name=Hustota%20obyvate%C4%BEstva%20-%20SR%2C%20oblasti%2C%20kraje%2C%20okresy%2C%20mesto%2C%20vidiek%20%5Bom7015rr%5D&amp;run.outputFormat=&amp;run.prompt=true&amp;cv.header=false&amp;ui.backURL=%2Fcognosext%2Fcps4%2Fportlets%2Fcommon%2Fclose.html&amp;run.outputLocale=sk#</a:t>
            </a:r>
          </a:p>
          <a:p>
            <a:endParaRPr lang="sk-SK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BA7C-8A6B-4F74-9BF2-81E2936B8680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28C3-3511-463C-A20C-EA069E26B678}" type="datetimeFigureOut">
              <a:rPr lang="sk-SK" smtClean="0"/>
              <a:pPr/>
              <a:t>14. 12. 2019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3EA6-2A12-4513-B16A-13E539C2D8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28C3-3511-463C-A20C-EA069E26B678}" type="datetimeFigureOut">
              <a:rPr lang="sk-SK" smtClean="0"/>
              <a:pPr/>
              <a:t>14. 12. 2019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3EA6-2A12-4513-B16A-13E539C2D8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28C3-3511-463C-A20C-EA069E26B678}" type="datetimeFigureOut">
              <a:rPr lang="sk-SK" smtClean="0"/>
              <a:pPr/>
              <a:t>14. 12. 2019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3EA6-2A12-4513-B16A-13E539C2D8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28C3-3511-463C-A20C-EA069E26B678}" type="datetimeFigureOut">
              <a:rPr lang="sk-SK" smtClean="0"/>
              <a:pPr/>
              <a:t>14. 12. 2019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3EA6-2A12-4513-B16A-13E539C2D8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28C3-3511-463C-A20C-EA069E26B678}" type="datetimeFigureOut">
              <a:rPr lang="sk-SK" smtClean="0"/>
              <a:pPr/>
              <a:t>14. 12. 2019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3EA6-2A12-4513-B16A-13E539C2D8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28C3-3511-463C-A20C-EA069E26B678}" type="datetimeFigureOut">
              <a:rPr lang="sk-SK" smtClean="0"/>
              <a:pPr/>
              <a:t>14. 12. 2019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3EA6-2A12-4513-B16A-13E539C2D8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28C3-3511-463C-A20C-EA069E26B678}" type="datetimeFigureOut">
              <a:rPr lang="sk-SK" smtClean="0"/>
              <a:pPr/>
              <a:t>14. 12. 2019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3EA6-2A12-4513-B16A-13E539C2D8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28C3-3511-463C-A20C-EA069E26B678}" type="datetimeFigureOut">
              <a:rPr lang="sk-SK" smtClean="0"/>
              <a:pPr/>
              <a:t>14. 12. 2019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3EA6-2A12-4513-B16A-13E539C2D8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28C3-3511-463C-A20C-EA069E26B678}" type="datetimeFigureOut">
              <a:rPr lang="sk-SK" smtClean="0"/>
              <a:pPr/>
              <a:t>14. 12. 2019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3EA6-2A12-4513-B16A-13E539C2D8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28C3-3511-463C-A20C-EA069E26B678}" type="datetimeFigureOut">
              <a:rPr lang="sk-SK" smtClean="0"/>
              <a:pPr/>
              <a:t>14. 12. 2019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3EA6-2A12-4513-B16A-13E539C2D8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28C3-3511-463C-A20C-EA069E26B678}" type="datetimeFigureOut">
              <a:rPr lang="sk-SK" smtClean="0"/>
              <a:pPr/>
              <a:t>14. 12. 2019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3EA6-2A12-4513-B16A-13E539C2D8C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28C3-3511-463C-A20C-EA069E26B678}" type="datetimeFigureOut">
              <a:rPr lang="sk-SK" smtClean="0"/>
              <a:pPr/>
              <a:t>14. 12. 2019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3EA6-2A12-4513-B16A-13E539C2D8C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428892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7030A0"/>
                </a:solidFill>
              </a:rPr>
              <a:t>PREČO  POTREBUJEME   </a:t>
            </a:r>
            <a:r>
              <a:rPr lang="sk-SK" dirty="0"/>
              <a:t>FINANCOVANIE  VLD  </a:t>
            </a:r>
            <a:r>
              <a:rPr lang="sk-SK" dirty="0" smtClean="0"/>
              <a:t>GARANTOVANÉ   </a:t>
            </a:r>
            <a:r>
              <a:rPr lang="sk-SK" dirty="0"/>
              <a:t>ZÁKONOM  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Zvolen, 12.12.2019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Obrázok 4" descr="logo-c52f759b36521c23db2c6cddb713bd3be84f06e9871e3860a92a50447db5d2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071810"/>
            <a:ext cx="2194564" cy="2194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OTÁZKY :</a:t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Zvolen, </a:t>
            </a:r>
            <a:r>
              <a:rPr lang="sk-SK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12.12.2019</a:t>
            </a:r>
            <a:endParaRPr lang="sk-SK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sk-SK" dirty="0" smtClean="0"/>
              <a:t>Čo je cieľom? (VLD? ŠAS? VLD+ŠAS+GYN?)</a:t>
            </a:r>
          </a:p>
          <a:p>
            <a:r>
              <a:rPr lang="sk-SK" dirty="0" smtClean="0"/>
              <a:t>Máme záujem na úhradovom mechanizme pre ŠAS ?</a:t>
            </a:r>
          </a:p>
          <a:p>
            <a:r>
              <a:rPr lang="sk-SK" dirty="0" smtClean="0"/>
              <a:t>Ak áno ako nato? (formát – organizácia?, účasť – koho?)</a:t>
            </a:r>
          </a:p>
          <a:p>
            <a:r>
              <a:rPr lang="sk-SK" dirty="0" smtClean="0"/>
              <a:t>Termíny? </a:t>
            </a:r>
            <a:endParaRPr lang="sk-SK" dirty="0" smtClean="0"/>
          </a:p>
          <a:p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Pozri aj posledný </a:t>
            </a:r>
            <a:r>
              <a:rPr lang="sk-SK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sk-S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72560" cy="1928826"/>
          </a:xfrm>
        </p:spPr>
        <p:txBody>
          <a:bodyPr>
            <a:normAutofit fontScale="90000"/>
          </a:bodyPr>
          <a:lstStyle/>
          <a:p>
            <a:r>
              <a:rPr lang="sk-SK" sz="4000" b="1" dirty="0" smtClean="0">
                <a:solidFill>
                  <a:srgbClr val="7030A0"/>
                </a:solidFill>
              </a:rPr>
              <a:t>KAPITÁCIA</a:t>
            </a:r>
            <a:br>
              <a:rPr lang="sk-SK" sz="4000" b="1" dirty="0" smtClean="0">
                <a:solidFill>
                  <a:srgbClr val="7030A0"/>
                </a:solidFill>
              </a:rPr>
            </a:br>
            <a:r>
              <a:rPr lang="sk-SK" sz="4000" b="1" dirty="0" smtClean="0">
                <a:solidFill>
                  <a:srgbClr val="7030A0"/>
                </a:solidFill>
              </a:rPr>
              <a:t>§2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700" dirty="0" err="1">
                <a:solidFill>
                  <a:srgbClr val="FF0000"/>
                </a:solidFill>
              </a:rPr>
              <a:t>k</a:t>
            </a:r>
            <a:r>
              <a:rPr lang="sk-SK" sz="2700" dirty="0" err="1" smtClean="0">
                <a:solidFill>
                  <a:srgbClr val="FF0000"/>
                </a:solidFill>
              </a:rPr>
              <a:t>apitačná</a:t>
            </a:r>
            <a:r>
              <a:rPr lang="sk-SK" sz="2700" dirty="0" smtClean="0">
                <a:solidFill>
                  <a:srgbClr val="FF0000"/>
                </a:solidFill>
              </a:rPr>
              <a:t> úhrada za poistenca sa určí ako súčin základu pre výpočet </a:t>
            </a:r>
            <a:r>
              <a:rPr lang="sk-SK" sz="2700" dirty="0" err="1" smtClean="0">
                <a:solidFill>
                  <a:srgbClr val="FF0000"/>
                </a:solidFill>
              </a:rPr>
              <a:t>kapitačnej</a:t>
            </a:r>
            <a:r>
              <a:rPr lang="sk-SK" sz="2700" dirty="0" smtClean="0">
                <a:solidFill>
                  <a:srgbClr val="FF0000"/>
                </a:solidFill>
              </a:rPr>
              <a:t> úhrady a koeficientu nákladovosti pre vekovú skupinu</a:t>
            </a:r>
            <a:endParaRPr lang="sk-SK" sz="2700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 descr="Bez názv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285992"/>
            <a:ext cx="8711451" cy="4156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</a:t>
            </a:r>
            <a:r>
              <a:rPr lang="sk-SK" dirty="0"/>
              <a:t/>
            </a:r>
            <a:br>
              <a:rPr lang="sk-SK" dirty="0"/>
            </a:br>
            <a:r>
              <a:rPr lang="sk-SK" sz="2700" b="1" dirty="0" smtClean="0">
                <a:solidFill>
                  <a:srgbClr val="7030A0"/>
                </a:solidFill>
              </a:rPr>
              <a:t> </a:t>
            </a:r>
            <a:r>
              <a:rPr lang="sk-SK" sz="4000" b="1" dirty="0" smtClean="0">
                <a:solidFill>
                  <a:srgbClr val="7030A0"/>
                </a:solidFill>
              </a:rPr>
              <a:t>Výkon </a:t>
            </a:r>
            <a:r>
              <a:rPr lang="sk-SK" sz="4000" b="1" dirty="0">
                <a:solidFill>
                  <a:srgbClr val="7030A0"/>
                </a:solidFill>
              </a:rPr>
              <a:t>preventívnych </a:t>
            </a:r>
            <a:r>
              <a:rPr lang="sk-SK" sz="4000" b="1" dirty="0" smtClean="0">
                <a:solidFill>
                  <a:srgbClr val="7030A0"/>
                </a:solidFill>
              </a:rPr>
              <a:t>prehliadok</a:t>
            </a:r>
            <a:br>
              <a:rPr lang="sk-SK" sz="4000" b="1" dirty="0" smtClean="0">
                <a:solidFill>
                  <a:srgbClr val="7030A0"/>
                </a:solidFill>
              </a:rPr>
            </a:br>
            <a:r>
              <a:rPr lang="sk-SK" sz="4000" b="1" dirty="0" smtClean="0">
                <a:solidFill>
                  <a:srgbClr val="7030A0"/>
                </a:solidFill>
              </a:rPr>
              <a:t>§3</a:t>
            </a:r>
            <a:br>
              <a:rPr lang="sk-SK" sz="4000" b="1" dirty="0" smtClean="0">
                <a:solidFill>
                  <a:srgbClr val="7030A0"/>
                </a:solidFill>
              </a:rPr>
            </a:br>
            <a:r>
              <a:rPr lang="sk-SK" sz="2700" dirty="0">
                <a:solidFill>
                  <a:srgbClr val="FF0000"/>
                </a:solidFill>
              </a:rPr>
              <a:t>celková </a:t>
            </a:r>
            <a:r>
              <a:rPr lang="sk-SK" sz="2700" dirty="0" err="1">
                <a:solidFill>
                  <a:srgbClr val="FF0000"/>
                </a:solidFill>
              </a:rPr>
              <a:t>kapitačná</a:t>
            </a:r>
            <a:r>
              <a:rPr lang="sk-SK" sz="2700" dirty="0">
                <a:solidFill>
                  <a:srgbClr val="FF0000"/>
                </a:solidFill>
              </a:rPr>
              <a:t> úhrada </a:t>
            </a:r>
            <a:r>
              <a:rPr lang="sk-SK" sz="2700" dirty="0" smtClean="0">
                <a:solidFill>
                  <a:srgbClr val="FF0000"/>
                </a:solidFill>
              </a:rPr>
              <a:t>sa vynásobí </a:t>
            </a:r>
            <a:r>
              <a:rPr lang="sk-SK" sz="2700" dirty="0">
                <a:solidFill>
                  <a:srgbClr val="FF0000"/>
                </a:solidFill>
              </a:rPr>
              <a:t>koeficientom určeným podľa prílohy č. 2.</a:t>
            </a:r>
            <a:r>
              <a:rPr lang="sk-SK" sz="3600" dirty="0"/>
              <a:t/>
            </a:r>
            <a:br>
              <a:rPr lang="sk-SK" sz="3600" dirty="0"/>
            </a:br>
            <a:endParaRPr lang="sk-SK" sz="3600" dirty="0"/>
          </a:p>
        </p:txBody>
      </p:sp>
      <p:pic>
        <p:nvPicPr>
          <p:cNvPr id="4" name="Zástupný symbol obsahu 3" descr="Bez názvu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2857496"/>
            <a:ext cx="8174344" cy="335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Bez názv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214422"/>
            <a:ext cx="9001156" cy="5643578"/>
          </a:xfrm>
          <a:prstGeom prst="rect">
            <a:avLst/>
          </a:prstGeom>
        </p:spPr>
      </p:pic>
      <p:sp>
        <p:nvSpPr>
          <p:cNvPr id="6" name="Oválna bublina 5"/>
          <p:cNvSpPr/>
          <p:nvPr/>
        </p:nvSpPr>
        <p:spPr>
          <a:xfrm>
            <a:off x="214282" y="214290"/>
            <a:ext cx="2786082" cy="1500198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noFill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PPP</a:t>
            </a:r>
            <a:r>
              <a:rPr lang="sk-SK" sz="2400" b="1" dirty="0" smtClean="0">
                <a:solidFill>
                  <a:srgbClr val="FF0000"/>
                </a:solidFill>
              </a:rPr>
              <a:t>0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4000" dirty="0" smtClean="0">
                <a:solidFill>
                  <a:srgbClr val="FF0000"/>
                </a:solidFill>
              </a:rPr>
              <a:t>= (KP x 1.200 / PKP) / 24</a:t>
            </a:r>
            <a:endParaRPr lang="sk-SK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72560" cy="2071702"/>
          </a:xfrm>
        </p:spPr>
        <p:txBody>
          <a:bodyPr>
            <a:normAutofit fontScale="90000"/>
          </a:bodyPr>
          <a:lstStyle/>
          <a:p>
            <a:pPr lvl="0"/>
            <a:r>
              <a:rPr lang="sk-SK" dirty="0"/>
              <a:t/>
            </a:r>
            <a:br>
              <a:rPr lang="sk-SK" dirty="0"/>
            </a:br>
            <a:r>
              <a:rPr lang="sk-SK" sz="4000" b="1" dirty="0" smtClean="0">
                <a:solidFill>
                  <a:srgbClr val="7030A0"/>
                </a:solidFill>
              </a:rPr>
              <a:t>Výkon </a:t>
            </a:r>
            <a:r>
              <a:rPr lang="sk-SK" sz="4000" b="1" dirty="0">
                <a:solidFill>
                  <a:srgbClr val="7030A0"/>
                </a:solidFill>
              </a:rPr>
              <a:t>dispenzárnej </a:t>
            </a:r>
            <a:r>
              <a:rPr lang="sk-SK" sz="4000" b="1" dirty="0" smtClean="0">
                <a:solidFill>
                  <a:srgbClr val="7030A0"/>
                </a:solidFill>
              </a:rPr>
              <a:t>starostlivosti </a:t>
            </a:r>
            <a:r>
              <a:rPr lang="sk-SK" b="1" dirty="0" smtClean="0">
                <a:solidFill>
                  <a:srgbClr val="7030A0"/>
                </a:solidFill>
              </a:rPr>
              <a:t/>
            </a:r>
            <a:br>
              <a:rPr lang="sk-SK" b="1" dirty="0" smtClean="0">
                <a:solidFill>
                  <a:srgbClr val="7030A0"/>
                </a:solidFill>
              </a:rPr>
            </a:br>
            <a:r>
              <a:rPr lang="sk-SK" sz="4000" b="1" dirty="0" smtClean="0">
                <a:solidFill>
                  <a:srgbClr val="7030A0"/>
                </a:solidFill>
              </a:rPr>
              <a:t>§ 4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2700" dirty="0">
                <a:solidFill>
                  <a:srgbClr val="FF0000"/>
                </a:solidFill>
              </a:rPr>
              <a:t>celková </a:t>
            </a:r>
            <a:r>
              <a:rPr lang="sk-SK" sz="2700" dirty="0" err="1">
                <a:solidFill>
                  <a:srgbClr val="FF0000"/>
                </a:solidFill>
              </a:rPr>
              <a:t>kapitačná</a:t>
            </a:r>
            <a:r>
              <a:rPr lang="sk-SK" sz="2700" dirty="0">
                <a:solidFill>
                  <a:srgbClr val="FF0000"/>
                </a:solidFill>
              </a:rPr>
              <a:t> úhrada </a:t>
            </a:r>
            <a:r>
              <a:rPr lang="sk-SK" sz="2700" dirty="0" smtClean="0">
                <a:solidFill>
                  <a:srgbClr val="FF0000"/>
                </a:solidFill>
              </a:rPr>
              <a:t>upravená </a:t>
            </a:r>
            <a:r>
              <a:rPr lang="sk-SK" sz="2700" dirty="0">
                <a:solidFill>
                  <a:srgbClr val="FF0000"/>
                </a:solidFill>
              </a:rPr>
              <a:t>podľa § 3 vynásobí koeficientom určeným podľa prílohy č. 3</a:t>
            </a:r>
            <a:r>
              <a:rPr lang="sk-SK" sz="2700" dirty="0" smtClean="0">
                <a:solidFill>
                  <a:srgbClr val="FF0000"/>
                </a:solidFill>
              </a:rPr>
              <a:t>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5" name="Zástupný symbol obsahu 4" descr="Bez názvu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2428868"/>
            <a:ext cx="7429552" cy="4263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sk-SK" sz="3600" b="1" dirty="0" smtClean="0">
                <a:solidFill>
                  <a:srgbClr val="7030A0"/>
                </a:solidFill>
              </a:rPr>
              <a:t>Systémová efektivita ambulancie VLD</a:t>
            </a:r>
            <a:r>
              <a:rPr lang="sk-SK" sz="4000" b="1" dirty="0" smtClean="0">
                <a:solidFill>
                  <a:srgbClr val="7030A0"/>
                </a:solidFill>
              </a:rPr>
              <a:t/>
            </a:r>
            <a:br>
              <a:rPr lang="sk-SK" sz="4000" b="1" dirty="0" smtClean="0">
                <a:solidFill>
                  <a:srgbClr val="7030A0"/>
                </a:solidFill>
              </a:rPr>
            </a:br>
            <a:r>
              <a:rPr lang="sk-SK" sz="4000" b="1" dirty="0" smtClean="0">
                <a:solidFill>
                  <a:srgbClr val="7030A0"/>
                </a:solidFill>
              </a:rPr>
              <a:t>§ </a:t>
            </a:r>
            <a:r>
              <a:rPr lang="sk-SK" sz="4000" b="1" dirty="0">
                <a:solidFill>
                  <a:srgbClr val="7030A0"/>
                </a:solidFill>
              </a:rPr>
              <a:t>5</a:t>
            </a:r>
            <a:r>
              <a:rPr lang="sk-SK" sz="3200" dirty="0"/>
              <a:t/>
            </a:r>
            <a:br>
              <a:rPr lang="sk-SK" sz="3200" dirty="0"/>
            </a:br>
            <a:r>
              <a:rPr lang="sk-SK" sz="3100" dirty="0" smtClean="0">
                <a:solidFill>
                  <a:srgbClr val="FF0000"/>
                </a:solidFill>
              </a:rPr>
              <a:t>príplatok </a:t>
            </a:r>
            <a:r>
              <a:rPr lang="sk-SK" sz="3100" dirty="0">
                <a:solidFill>
                  <a:srgbClr val="FF0000"/>
                </a:solidFill>
              </a:rPr>
              <a:t>ku </a:t>
            </a:r>
            <a:r>
              <a:rPr lang="sk-SK" sz="3100" dirty="0" err="1">
                <a:solidFill>
                  <a:srgbClr val="FF0000"/>
                </a:solidFill>
              </a:rPr>
              <a:t>kapitačnej</a:t>
            </a:r>
            <a:r>
              <a:rPr lang="sk-SK" sz="3100" dirty="0">
                <a:solidFill>
                  <a:srgbClr val="FF0000"/>
                </a:solidFill>
              </a:rPr>
              <a:t> úhrade </a:t>
            </a:r>
            <a:r>
              <a:rPr lang="sk-SK" sz="3100" dirty="0" smtClean="0">
                <a:solidFill>
                  <a:srgbClr val="FF0000"/>
                </a:solidFill>
              </a:rPr>
              <a:t/>
            </a:r>
            <a:br>
              <a:rPr lang="sk-SK" sz="3100" dirty="0" smtClean="0">
                <a:solidFill>
                  <a:srgbClr val="FF0000"/>
                </a:solidFill>
              </a:rPr>
            </a:br>
            <a:r>
              <a:rPr lang="sk-SK" sz="3100" dirty="0" smtClean="0">
                <a:solidFill>
                  <a:srgbClr val="FF0000"/>
                </a:solidFill>
              </a:rPr>
              <a:t>za </a:t>
            </a:r>
            <a:r>
              <a:rPr lang="sk-SK" sz="3100" dirty="0">
                <a:solidFill>
                  <a:srgbClr val="FF0000"/>
                </a:solidFill>
              </a:rPr>
              <a:t>počet </a:t>
            </a:r>
            <a:r>
              <a:rPr lang="sk-SK" sz="3100" dirty="0" err="1">
                <a:solidFill>
                  <a:srgbClr val="FF0000"/>
                </a:solidFill>
              </a:rPr>
              <a:t>kapitovaných</a:t>
            </a:r>
            <a:r>
              <a:rPr lang="sk-SK" sz="3100" dirty="0">
                <a:solidFill>
                  <a:srgbClr val="FF0000"/>
                </a:solidFill>
              </a:rPr>
              <a:t> </a:t>
            </a:r>
            <a:r>
              <a:rPr lang="sk-SK" sz="3100" dirty="0" smtClean="0">
                <a:solidFill>
                  <a:srgbClr val="FF0000"/>
                </a:solidFill>
              </a:rPr>
              <a:t>pacientov</a:t>
            </a:r>
            <a:endParaRPr lang="sk-SK" sz="31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3000372"/>
            <a:ext cx="8229600" cy="3340105"/>
          </a:xfrm>
        </p:spPr>
        <p:txBody>
          <a:bodyPr/>
          <a:lstStyle/>
          <a:p>
            <a:r>
              <a:rPr lang="sk-SK" sz="2800" dirty="0"/>
              <a:t>Ak počet </a:t>
            </a:r>
            <a:r>
              <a:rPr lang="sk-SK" sz="2800" dirty="0" err="1"/>
              <a:t>kapitovaných</a:t>
            </a:r>
            <a:r>
              <a:rPr lang="sk-SK" sz="2800" dirty="0"/>
              <a:t> poistencov je vyšší ako 1500, za každých ďalších 100 poistencov má poskytovateľ všeobecnej ambulantnej zdravotnej starostlivosti pre dospelých nárok na príplatok vo výške sa 0,2 percenta  celkovej </a:t>
            </a:r>
            <a:r>
              <a:rPr lang="sk-SK" sz="2800" dirty="0" err="1"/>
              <a:t>kapitačnej</a:t>
            </a:r>
            <a:r>
              <a:rPr lang="sk-SK" sz="2800" dirty="0"/>
              <a:t> úhrady podľa § </a:t>
            </a:r>
            <a:r>
              <a:rPr lang="sk-SK" sz="2800" dirty="0" smtClean="0"/>
              <a:t>3 a 4  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7030A0"/>
                </a:solidFill>
              </a:rPr>
              <a:t>Príplatok </a:t>
            </a:r>
            <a:r>
              <a:rPr lang="sk-SK" sz="3200" b="1" dirty="0" smtClean="0">
                <a:solidFill>
                  <a:srgbClr val="7030A0"/>
                </a:solidFill>
              </a:rPr>
              <a:t> za dostupnosť</a:t>
            </a:r>
            <a:br>
              <a:rPr lang="sk-SK" sz="3200" b="1" dirty="0" smtClean="0">
                <a:solidFill>
                  <a:srgbClr val="7030A0"/>
                </a:solidFill>
              </a:rPr>
            </a:br>
            <a:r>
              <a:rPr lang="sk-SK" sz="3600" b="1" dirty="0" smtClean="0">
                <a:solidFill>
                  <a:srgbClr val="7030A0"/>
                </a:solidFill>
              </a:rPr>
              <a:t>§6</a:t>
            </a: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2700" dirty="0" smtClean="0">
                <a:solidFill>
                  <a:srgbClr val="FF0000"/>
                </a:solidFill>
              </a:rPr>
              <a:t>v</a:t>
            </a:r>
            <a:r>
              <a:rPr lang="sk-SK" sz="2700" dirty="0">
                <a:solidFill>
                  <a:srgbClr val="FF0000"/>
                </a:solidFill>
              </a:rPr>
              <a:t> miestach so zníženou dostupnosťou poskytovateľov všeobecnej zdravotnej </a:t>
            </a:r>
            <a:r>
              <a:rPr lang="sk-SK" sz="2700" dirty="0" smtClean="0">
                <a:solidFill>
                  <a:srgbClr val="FF0000"/>
                </a:solidFill>
              </a:rPr>
              <a:t>starostlivosti</a:t>
            </a:r>
            <a:endParaRPr lang="sk-SK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3697295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sk-SK" dirty="0" smtClean="0"/>
              <a:t>okresy, ktorých </a:t>
            </a:r>
            <a:r>
              <a:rPr lang="sk-SK" dirty="0"/>
              <a:t>hustota  obyvateľstva podľa údajov Štatistického úradu Slovenskej republiky je nižšia ako priemerná hustota obyvateľstva ku 30. </a:t>
            </a:r>
            <a:r>
              <a:rPr lang="sk-SK" dirty="0" smtClean="0"/>
              <a:t>septembru predchádzajúceho </a:t>
            </a:r>
            <a:r>
              <a:rPr lang="sk-SK" dirty="0"/>
              <a:t>kalendárneho roku</a:t>
            </a:r>
            <a:r>
              <a:rPr lang="sk-SK" dirty="0" smtClean="0"/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sk-SK" b="1" dirty="0"/>
              <a:t>vo výške 6 percent</a:t>
            </a:r>
            <a:r>
              <a:rPr lang="sk-SK" dirty="0"/>
              <a:t> základu pre výpočet </a:t>
            </a:r>
            <a:r>
              <a:rPr lang="sk-SK" dirty="0" err="1"/>
              <a:t>kapitačnej</a:t>
            </a:r>
            <a:r>
              <a:rPr lang="sk-SK" dirty="0"/>
              <a:t> </a:t>
            </a:r>
            <a:r>
              <a:rPr lang="sk-SK" dirty="0" smtClean="0"/>
              <a:t>úhrady (cenové opatrenie MZSR) za každého </a:t>
            </a:r>
            <a:r>
              <a:rPr lang="sk-SK" dirty="0" err="1" smtClean="0"/>
              <a:t>kapitovaného</a:t>
            </a:r>
            <a:r>
              <a:rPr lang="sk-SK" dirty="0"/>
              <a:t> </a:t>
            </a:r>
            <a:r>
              <a:rPr lang="sk-SK" dirty="0" smtClean="0"/>
              <a:t>poistenca </a:t>
            </a:r>
            <a:r>
              <a:rPr lang="sk-SK" b="1" dirty="0" smtClean="0"/>
              <a:t>v mestách a obciach, kde je jediným prevádzkovateľom ambulancie VLD</a:t>
            </a:r>
            <a:endParaRPr lang="sk-SK" b="1" dirty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7030A0"/>
                </a:solidFill>
              </a:rPr>
              <a:t>Príplatok starostlivosť </a:t>
            </a:r>
            <a:r>
              <a:rPr lang="sk-SK" sz="3200" b="1" dirty="0">
                <a:solidFill>
                  <a:srgbClr val="7030A0"/>
                </a:solidFill>
              </a:rPr>
              <a:t>poskytovanú prijímateľom sociálnych </a:t>
            </a:r>
            <a:r>
              <a:rPr lang="sk-SK" sz="3200" b="1" dirty="0" smtClean="0">
                <a:solidFill>
                  <a:srgbClr val="7030A0"/>
                </a:solidFill>
              </a:rPr>
              <a:t>služieb</a:t>
            </a:r>
            <a:r>
              <a:rPr lang="sk-SK" sz="3600" b="1" dirty="0" smtClean="0">
                <a:solidFill>
                  <a:srgbClr val="7030A0"/>
                </a:solidFill>
              </a:rPr>
              <a:t/>
            </a:r>
            <a:br>
              <a:rPr lang="sk-SK" sz="3600" b="1" dirty="0" smtClean="0">
                <a:solidFill>
                  <a:srgbClr val="7030A0"/>
                </a:solidFill>
              </a:rPr>
            </a:br>
            <a:r>
              <a:rPr lang="sk-SK" sz="3600" b="1" dirty="0" smtClean="0">
                <a:solidFill>
                  <a:srgbClr val="7030A0"/>
                </a:solidFill>
              </a:rPr>
              <a:t>§ 7 </a:t>
            </a:r>
            <a:endParaRPr lang="sk-SK" b="1" dirty="0">
              <a:solidFill>
                <a:srgbClr val="7030A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2071678"/>
            <a:ext cx="8329642" cy="435771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sk-SK" dirty="0" smtClean="0">
                <a:solidFill>
                  <a:srgbClr val="FF0000"/>
                </a:solidFill>
              </a:rPr>
              <a:t>zdravotná starostlivosť v zariadení sociálnych služieb s najmenej 10 poistencami,</a:t>
            </a:r>
            <a:r>
              <a:rPr lang="sk-SK" dirty="0" smtClean="0"/>
              <a:t> </a:t>
            </a:r>
            <a:r>
              <a:rPr lang="sk-SK" dirty="0">
                <a:solidFill>
                  <a:srgbClr val="FF0000"/>
                </a:solidFill>
              </a:rPr>
              <a:t>ktoré nemá uzatvorenú zmluvu </a:t>
            </a:r>
            <a:r>
              <a:rPr lang="sk-SK" dirty="0" smtClean="0">
                <a:solidFill>
                  <a:srgbClr val="FF0000"/>
                </a:solidFill>
              </a:rPr>
              <a:t>s</a:t>
            </a:r>
            <a:r>
              <a:rPr lang="sk-SK" dirty="0">
                <a:solidFill>
                  <a:srgbClr val="FF0000"/>
                </a:solidFill>
              </a:rPr>
              <a:t> </a:t>
            </a:r>
            <a:r>
              <a:rPr lang="sk-SK" dirty="0" smtClean="0">
                <a:solidFill>
                  <a:srgbClr val="FF0000"/>
                </a:solidFill>
              </a:rPr>
              <a:t>iným </a:t>
            </a:r>
            <a:r>
              <a:rPr lang="sk-SK" dirty="0" smtClean="0">
                <a:solidFill>
                  <a:srgbClr val="FF0000"/>
                </a:solidFill>
              </a:rPr>
              <a:t>VLD vo výške:</a:t>
            </a:r>
            <a:endParaRPr lang="sk-SK" dirty="0" smtClean="0">
              <a:solidFill>
                <a:srgbClr val="FF0000"/>
              </a:solidFill>
            </a:endParaRPr>
          </a:p>
          <a:p>
            <a:pPr lvl="0"/>
            <a:r>
              <a:rPr lang="sk-SK" b="1" dirty="0" smtClean="0"/>
              <a:t>6 </a:t>
            </a:r>
            <a:r>
              <a:rPr lang="sk-SK" b="1" dirty="0" smtClean="0"/>
              <a:t>% základu pre výpočet </a:t>
            </a:r>
            <a:r>
              <a:rPr lang="sk-SK" b="1" dirty="0" err="1" smtClean="0"/>
              <a:t>kapitačnej</a:t>
            </a:r>
            <a:r>
              <a:rPr lang="sk-SK" b="1" dirty="0" smtClean="0"/>
              <a:t> úhrady </a:t>
            </a:r>
            <a:r>
              <a:rPr lang="sk-SK" dirty="0" smtClean="0"/>
              <a:t>za </a:t>
            </a:r>
            <a:r>
              <a:rPr lang="sk-SK" dirty="0"/>
              <a:t>každého </a:t>
            </a:r>
            <a:r>
              <a:rPr lang="sk-SK" dirty="0" err="1"/>
              <a:t>kapitovaného</a:t>
            </a:r>
            <a:r>
              <a:rPr lang="sk-SK" dirty="0"/>
              <a:t> </a:t>
            </a:r>
            <a:r>
              <a:rPr lang="sk-SK" dirty="0" smtClean="0"/>
              <a:t>poistenca</a:t>
            </a:r>
          </a:p>
          <a:p>
            <a:pPr lvl="0"/>
            <a:r>
              <a:rPr lang="sk-SK" b="1" dirty="0" smtClean="0"/>
              <a:t>9 %</a:t>
            </a:r>
            <a:r>
              <a:rPr lang="sk-SK" dirty="0" smtClean="0"/>
              <a:t> - ak poskytuje </a:t>
            </a:r>
            <a:r>
              <a:rPr lang="sk-SK" dirty="0"/>
              <a:t>zdravotnú starostlivosť pre najmenej 50 poistencov v jednom zariadení sociálnych služieb alebo v dvoch </a:t>
            </a:r>
            <a:r>
              <a:rPr lang="sk-SK" dirty="0" smtClean="0"/>
              <a:t>zariadeniach s najmenej 10 poistencami</a:t>
            </a:r>
          </a:p>
          <a:p>
            <a:pPr lvl="0"/>
            <a:r>
              <a:rPr lang="sk-SK" b="1" dirty="0" smtClean="0"/>
              <a:t>12% </a:t>
            </a:r>
            <a:r>
              <a:rPr lang="sk-SK" dirty="0" smtClean="0"/>
              <a:t>- ak poskytuje zdravotnú starostlivosť pre najmenej 150 poistencov v jednom zariadení alebo v najmenej troch zariadeniach s najmenej 10 poistencami 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sz="3600" b="1" dirty="0">
                <a:solidFill>
                  <a:srgbClr val="7030A0"/>
                </a:solidFill>
              </a:rPr>
              <a:t>Príplatok </a:t>
            </a:r>
            <a:r>
              <a:rPr lang="sk-SK" sz="3600" b="1" dirty="0" smtClean="0">
                <a:solidFill>
                  <a:srgbClr val="7030A0"/>
                </a:solidFill>
              </a:rPr>
              <a:t>za </a:t>
            </a:r>
            <a:r>
              <a:rPr lang="sk-SK" sz="3600" b="1" dirty="0">
                <a:solidFill>
                  <a:srgbClr val="7030A0"/>
                </a:solidFill>
              </a:rPr>
              <a:t>nadštandardné </a:t>
            </a:r>
            <a:r>
              <a:rPr lang="sk-SK" sz="3600" b="1" dirty="0" smtClean="0">
                <a:solidFill>
                  <a:srgbClr val="7030A0"/>
                </a:solidFill>
              </a:rPr>
              <a:t/>
            </a:r>
            <a:br>
              <a:rPr lang="sk-SK" sz="3600" b="1" dirty="0" smtClean="0">
                <a:solidFill>
                  <a:srgbClr val="7030A0"/>
                </a:solidFill>
              </a:rPr>
            </a:br>
            <a:r>
              <a:rPr lang="sk-SK" sz="3600" b="1" dirty="0" smtClean="0">
                <a:solidFill>
                  <a:srgbClr val="7030A0"/>
                </a:solidFill>
              </a:rPr>
              <a:t>personálne vybavenie</a:t>
            </a:r>
            <a:r>
              <a:rPr lang="sk-SK" b="1" dirty="0" smtClean="0">
                <a:solidFill>
                  <a:srgbClr val="7030A0"/>
                </a:solidFill>
              </a:rPr>
              <a:t/>
            </a:r>
            <a:br>
              <a:rPr lang="sk-SK" b="1" dirty="0" smtClean="0">
                <a:solidFill>
                  <a:srgbClr val="7030A0"/>
                </a:solidFill>
              </a:rPr>
            </a:br>
            <a:r>
              <a:rPr lang="sk-SK" sz="4000" b="1" dirty="0" smtClean="0">
                <a:solidFill>
                  <a:srgbClr val="7030A0"/>
                </a:solidFill>
              </a:rPr>
              <a:t>§ 8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71678"/>
            <a:ext cx="8258204" cy="414340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sk-SK" dirty="0">
                <a:solidFill>
                  <a:srgbClr val="FF0000"/>
                </a:solidFill>
              </a:rPr>
              <a:t>v zdravotníckych povolaniach lekár, zdravotná sestra alebo praktická sestra za podmienok a vo výške uvedených v </a:t>
            </a:r>
            <a:r>
              <a:rPr lang="sk-SK" b="1" dirty="0">
                <a:solidFill>
                  <a:srgbClr val="FF0000"/>
                </a:solidFill>
              </a:rPr>
              <a:t>prílohe č. 4</a:t>
            </a:r>
            <a:r>
              <a:rPr lang="sk-SK" b="1" dirty="0" smtClean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sk-SK" b="1" dirty="0"/>
              <a:t>c</a:t>
            </a:r>
            <a:r>
              <a:rPr lang="sk-SK" b="1" dirty="0" smtClean="0"/>
              <a:t>elková výška </a:t>
            </a:r>
            <a:r>
              <a:rPr lang="sk-SK" b="1" dirty="0"/>
              <a:t>príplatku </a:t>
            </a:r>
            <a:r>
              <a:rPr lang="sk-SK" dirty="0"/>
              <a:t>ku </a:t>
            </a:r>
            <a:r>
              <a:rPr lang="sk-SK" dirty="0" err="1"/>
              <a:t>kapitačnej</a:t>
            </a:r>
            <a:r>
              <a:rPr lang="sk-SK" dirty="0"/>
              <a:t> úhrade </a:t>
            </a:r>
            <a:r>
              <a:rPr lang="sk-SK" dirty="0" smtClean="0"/>
              <a:t>je </a:t>
            </a:r>
            <a:r>
              <a:rPr lang="sk-SK" dirty="0"/>
              <a:t>súčtom príplatku za nadštandardné personálne vybavenie </a:t>
            </a:r>
            <a:r>
              <a:rPr lang="sk-SK" dirty="0" smtClean="0"/>
              <a:t>jednotlivými zdravotníckymi pracovníkmi </a:t>
            </a:r>
          </a:p>
          <a:p>
            <a:pPr lvl="0"/>
            <a:r>
              <a:rPr lang="sk-SK" b="1" dirty="0" smtClean="0"/>
              <a:t>maximálna </a:t>
            </a:r>
            <a:r>
              <a:rPr lang="sk-SK" b="1" dirty="0"/>
              <a:t>výška príplatku </a:t>
            </a:r>
            <a:r>
              <a:rPr lang="sk-SK" dirty="0"/>
              <a:t>ku </a:t>
            </a:r>
            <a:r>
              <a:rPr lang="sk-SK" dirty="0" err="1"/>
              <a:t>kapitačnej</a:t>
            </a:r>
            <a:r>
              <a:rPr lang="sk-SK" dirty="0"/>
              <a:t> úhrade za nadštandardné </a:t>
            </a:r>
            <a:r>
              <a:rPr lang="sk-SK" dirty="0" smtClean="0"/>
              <a:t>vybavenie </a:t>
            </a:r>
            <a:r>
              <a:rPr lang="sk-SK" b="1" dirty="0" smtClean="0"/>
              <a:t>v povolaní </a:t>
            </a:r>
            <a:r>
              <a:rPr lang="sk-SK" b="1" dirty="0"/>
              <a:t>lekár je 3,226 násobok priemernej mesačnej mzdy </a:t>
            </a:r>
            <a:r>
              <a:rPr lang="sk-SK" dirty="0"/>
              <a:t>zamestnanca v hospodárstve Slovenskej republiky</a:t>
            </a:r>
            <a:endParaRPr lang="sk-SK" dirty="0">
              <a:solidFill>
                <a:srgbClr val="FF0000"/>
              </a:solidFill>
            </a:endParaRP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Bez názv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27" y="0"/>
            <a:ext cx="85891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20191010_104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rázok 2" descr="SSVP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99" y="5857892"/>
            <a:ext cx="785819" cy="91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857520"/>
          </a:xfrm>
        </p:spPr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sz="3600" b="1" dirty="0">
                <a:solidFill>
                  <a:srgbClr val="7030A0"/>
                </a:solidFill>
              </a:rPr>
              <a:t>Príplatok ku </a:t>
            </a:r>
            <a:r>
              <a:rPr lang="sk-SK" sz="3600" b="1" dirty="0" err="1">
                <a:solidFill>
                  <a:srgbClr val="7030A0"/>
                </a:solidFill>
              </a:rPr>
              <a:t>kapitačnej</a:t>
            </a:r>
            <a:r>
              <a:rPr lang="sk-SK" sz="3600" b="1" dirty="0">
                <a:solidFill>
                  <a:srgbClr val="7030A0"/>
                </a:solidFill>
              </a:rPr>
              <a:t> úhrade v najmenej rozvinutých </a:t>
            </a:r>
            <a:r>
              <a:rPr lang="sk-SK" sz="3600" b="1" dirty="0" smtClean="0">
                <a:solidFill>
                  <a:srgbClr val="7030A0"/>
                </a:solidFill>
              </a:rPr>
              <a:t>okresoch</a:t>
            </a:r>
            <a:br>
              <a:rPr lang="sk-SK" sz="3600" b="1" dirty="0" smtClean="0">
                <a:solidFill>
                  <a:srgbClr val="7030A0"/>
                </a:solidFill>
              </a:rPr>
            </a:br>
            <a:r>
              <a:rPr lang="sk-SK" sz="3600" b="1" dirty="0" smtClean="0">
                <a:solidFill>
                  <a:srgbClr val="7030A0"/>
                </a:solidFill>
              </a:rPr>
              <a:t>§ 9</a:t>
            </a: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sk-SK" sz="3600" dirty="0"/>
              <a:t> </a:t>
            </a:r>
            <a:r>
              <a:rPr lang="sk-SK" sz="3000" dirty="0">
                <a:solidFill>
                  <a:srgbClr val="FF0000"/>
                </a:solidFill>
              </a:rPr>
              <a:t>s miestom prevádzkovania zdravotníckeho zariadenia v najmenej rozvinutom okrese podľa osobitného predpisu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286148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sk-SK" b="1" dirty="0"/>
              <a:t>9 </a:t>
            </a:r>
            <a:r>
              <a:rPr lang="sk-SK" b="1" dirty="0" smtClean="0"/>
              <a:t>% </a:t>
            </a:r>
            <a:r>
              <a:rPr lang="sk-SK" b="1" dirty="0"/>
              <a:t>základu pre výpočet </a:t>
            </a:r>
            <a:r>
              <a:rPr lang="sk-SK" b="1" dirty="0" err="1"/>
              <a:t>kapitačnej</a:t>
            </a:r>
            <a:r>
              <a:rPr lang="sk-SK" b="1" dirty="0"/>
              <a:t> úhrady  </a:t>
            </a:r>
            <a:r>
              <a:rPr lang="sk-SK" dirty="0"/>
              <a:t>za každého poistenca ak má miesto poskytovania zdravotnej starostlivosti v obci s menej ako </a:t>
            </a:r>
            <a:r>
              <a:rPr lang="sk-SK" dirty="0" smtClean="0"/>
              <a:t>10.000 </a:t>
            </a:r>
            <a:r>
              <a:rPr lang="sk-SK" dirty="0"/>
              <a:t>obyvateľmi, </a:t>
            </a:r>
            <a:r>
              <a:rPr lang="sk-SK" dirty="0" smtClean="0"/>
              <a:t>alebo ak má dva miesta poskytovania </a:t>
            </a:r>
            <a:endParaRPr lang="sk-SK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sk-SK" b="1" dirty="0"/>
              <a:t>3 </a:t>
            </a:r>
            <a:r>
              <a:rPr lang="sk-SK" b="1" dirty="0" smtClean="0"/>
              <a:t>% </a:t>
            </a:r>
            <a:r>
              <a:rPr lang="sk-SK" b="1" dirty="0"/>
              <a:t>základu pre </a:t>
            </a:r>
            <a:r>
              <a:rPr lang="sk-SK" b="1" dirty="0" smtClean="0"/>
              <a:t>výpočet </a:t>
            </a:r>
            <a:r>
              <a:rPr lang="sk-SK" b="1" dirty="0" err="1" smtClean="0"/>
              <a:t>kapitačnej</a:t>
            </a:r>
            <a:r>
              <a:rPr lang="sk-SK" b="1" dirty="0" smtClean="0"/>
              <a:t> </a:t>
            </a:r>
            <a:r>
              <a:rPr lang="sk-SK" b="1" dirty="0"/>
              <a:t>úhrady  </a:t>
            </a:r>
            <a:r>
              <a:rPr lang="sk-SK" dirty="0"/>
              <a:t>za každého poistenca ak má miesto poskytovania zdravotnej starostlivosti v obci s aspoň </a:t>
            </a:r>
            <a:r>
              <a:rPr lang="sk-SK" dirty="0" smtClean="0"/>
              <a:t>10.000 obyvateľmi         (Poltár, Sobrance, Medzilaborce)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7030A0"/>
                </a:solidFill>
              </a:rPr>
              <a:t>Zjednotenie zoznamu výkonov,</a:t>
            </a:r>
            <a:br>
              <a:rPr lang="sk-SK" sz="3200" b="1" dirty="0" smtClean="0">
                <a:solidFill>
                  <a:srgbClr val="7030A0"/>
                </a:solidFill>
              </a:rPr>
            </a:br>
            <a:r>
              <a:rPr lang="sk-SK" sz="3200" b="1" dirty="0" smtClean="0">
                <a:solidFill>
                  <a:srgbClr val="7030A0"/>
                </a:solidFill>
              </a:rPr>
              <a:t>ich označenia a obsahu výkonov</a:t>
            </a:r>
            <a:endParaRPr lang="sk-SK" sz="3200" b="1" dirty="0">
              <a:solidFill>
                <a:srgbClr val="7030A0"/>
              </a:solidFill>
            </a:endParaRPr>
          </a:p>
        </p:txBody>
      </p:sp>
      <p:pic>
        <p:nvPicPr>
          <p:cNvPr id="4" name="Zástupný symbol obsahu 3" descr="Bez názv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015478"/>
            <a:ext cx="8929718" cy="4342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Čo na to ŠAS ?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Chcú byť konštruktívni, alebo...?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429156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Čo je prioritou pre VLD?</a:t>
            </a:r>
          </a:p>
          <a:p>
            <a:r>
              <a:rPr lang="sk-SK" dirty="0" smtClean="0"/>
              <a:t>Čo je prioritou pre ŠAS, GYN, VLDD, ADOS?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Aké sú návrhy na jednotný úhradový zákon pre celý ambulantný sektor ?</a:t>
            </a:r>
          </a:p>
          <a:p>
            <a:r>
              <a:rPr lang="sk-SK" b="1" dirty="0" smtClean="0"/>
              <a:t>Aspoň zásadné východiská / koncept / tézy?</a:t>
            </a:r>
          </a:p>
          <a:p>
            <a:r>
              <a:rPr lang="sk-SK" dirty="0" smtClean="0">
                <a:solidFill>
                  <a:srgbClr val="7030A0"/>
                </a:solidFill>
              </a:rPr>
              <a:t>Je pripravená ASLSR a ZAP spolupracovať?</a:t>
            </a:r>
          </a:p>
          <a:p>
            <a:r>
              <a:rPr lang="sk-SK" dirty="0" smtClean="0">
                <a:solidFill>
                  <a:srgbClr val="7030A0"/>
                </a:solidFill>
              </a:rPr>
              <a:t>Ako konkrétne ? Kto za koho ?</a:t>
            </a:r>
          </a:p>
          <a:p>
            <a:r>
              <a:rPr lang="sk-SK" b="1" dirty="0" smtClean="0"/>
              <a:t>Koordinácia ? Termíny ? Zodpovednosť? 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0191010_104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0191010_104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0191010_104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146"/>
            <a:ext cx="9144000" cy="6788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0191010_104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569"/>
            <a:ext cx="9144000" cy="5942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0191010_104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6282"/>
            <a:ext cx="9144000" cy="6265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43998" cy="4286280"/>
          </a:xfrm>
        </p:spPr>
        <p:txBody>
          <a:bodyPr>
            <a:normAutofit/>
          </a:bodyPr>
          <a:lstStyle/>
          <a:p>
            <a:r>
              <a:rPr lang="sk-SK" dirty="0" smtClean="0"/>
              <a:t>Organizácie, ktoré tu dnes nie sú 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a boli pozvané pretože zastupujú VLD</a:t>
            </a:r>
            <a:br>
              <a:rPr lang="sk-SK" dirty="0" smtClean="0"/>
            </a:br>
            <a:r>
              <a:rPr lang="sk-SK" dirty="0" smtClean="0"/>
              <a:t>(...alebo sa tak tvária)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>
                <a:solidFill>
                  <a:srgbClr val="FF0000"/>
                </a:solidFill>
              </a:rPr>
              <a:t>to zjavne nezaujíma ?!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5" name="Obrázok 4" descr="1858325-17540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704" y="4429125"/>
            <a:ext cx="48577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Návrh ZVLD </a:t>
            </a:r>
            <a:r>
              <a:rPr lang="sk-SK" dirty="0" smtClean="0"/>
              <a:t>SR :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72098"/>
          </a:xfrm>
        </p:spPr>
        <p:txBody>
          <a:bodyPr/>
          <a:lstStyle/>
          <a:p>
            <a:r>
              <a:rPr lang="sk-SK" b="1" dirty="0" smtClean="0">
                <a:solidFill>
                  <a:srgbClr val="7030A0"/>
                </a:solidFill>
              </a:rPr>
              <a:t>Financovanie VLD </a:t>
            </a:r>
            <a:r>
              <a:rPr lang="sk-SK" dirty="0" smtClean="0"/>
              <a:t>= súčet </a:t>
            </a:r>
            <a:r>
              <a:rPr lang="sk-SK" dirty="0" err="1" smtClean="0"/>
              <a:t>kapitačnej</a:t>
            </a:r>
            <a:r>
              <a:rPr lang="sk-SK" dirty="0" smtClean="0"/>
              <a:t> úhrady + úhrady za výkony (pevná cena a bodované)</a:t>
            </a:r>
          </a:p>
          <a:p>
            <a:r>
              <a:rPr lang="sk-SK" b="1" dirty="0" smtClean="0">
                <a:solidFill>
                  <a:srgbClr val="7030A0"/>
                </a:solidFill>
              </a:rPr>
              <a:t>KAPITÁCIA </a:t>
            </a:r>
            <a:r>
              <a:rPr lang="sk-SK" dirty="0" smtClean="0"/>
              <a:t>- zo zákona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Valorizácia vo väzbe na priemernú mzdu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Minimálna jednotková cena </a:t>
            </a:r>
            <a:r>
              <a:rPr lang="sk-SK" dirty="0" smtClean="0"/>
              <a:t>(</a:t>
            </a:r>
            <a:r>
              <a:rPr lang="sk-SK" dirty="0" err="1" smtClean="0"/>
              <a:t>kapitácia</a:t>
            </a:r>
            <a:r>
              <a:rPr lang="sk-SK" dirty="0" smtClean="0"/>
              <a:t>, ceny výkonov, cena bodu)</a:t>
            </a:r>
          </a:p>
          <a:p>
            <a:r>
              <a:rPr lang="sk-SK" b="1" dirty="0" smtClean="0">
                <a:solidFill>
                  <a:srgbClr val="7030A0"/>
                </a:solidFill>
              </a:rPr>
              <a:t>Všeobecná záväznosť </a:t>
            </a:r>
            <a:r>
              <a:rPr lang="sk-SK" dirty="0" smtClean="0"/>
              <a:t>(zákon 581/2004, nová vyhláška MZSR, cenové opatrenie MZSR)</a:t>
            </a:r>
          </a:p>
          <a:p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Súvisiace 640/2008, 127/2014, 461/2003?</a:t>
            </a:r>
            <a:endParaRPr lang="sk-S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Obrázok 4" descr="logo-c52f759b36521c23db2c6cddb713bd3be84f06e9871e3860a92a50447db5d2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720</Words>
  <Application>Microsoft Office PowerPoint</Application>
  <PresentationFormat>Prezentácia na obrazovke (4:3)</PresentationFormat>
  <Paragraphs>94</Paragraphs>
  <Slides>22</Slides>
  <Notes>12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Motív Office</vt:lpstr>
      <vt:lpstr>PREČO  POTREBUJEME   FINANCOVANIE  VLD  GARANTOVANÉ   ZÁKONOM  ?</vt:lpstr>
      <vt:lpstr>Snímka 2</vt:lpstr>
      <vt:lpstr>Snímka 3</vt:lpstr>
      <vt:lpstr>Snímka 4</vt:lpstr>
      <vt:lpstr>Snímka 5</vt:lpstr>
      <vt:lpstr>Snímka 6</vt:lpstr>
      <vt:lpstr>Snímka 7</vt:lpstr>
      <vt:lpstr>Organizácie, ktoré tu dnes nie sú  a boli pozvané pretože zastupujú VLD (...alebo sa tak tvária)  to zjavne nezaujíma ?!</vt:lpstr>
      <vt:lpstr>Návrh ZVLD SR :</vt:lpstr>
      <vt:lpstr>OTÁZKY : Zvolen, 12.12.2019</vt:lpstr>
      <vt:lpstr>KAPITÁCIA §2 kapitačná úhrada za poistenca sa určí ako súčin základu pre výpočet kapitačnej úhrady a koeficientu nákladovosti pre vekovú skupinu</vt:lpstr>
      <vt:lpstr>   Výkon preventívnych prehliadok §3 celková kapitačná úhrada sa vynásobí koeficientom určeným podľa prílohy č. 2. </vt:lpstr>
      <vt:lpstr>PPP0 = (KP x 1.200 / PKP) / 24</vt:lpstr>
      <vt:lpstr> Výkon dispenzárnej starostlivosti  § 4 celková kapitačná úhrada upravená podľa § 3 vynásobí koeficientom určeným podľa prílohy č. 3. </vt:lpstr>
      <vt:lpstr>Systémová efektivita ambulancie VLD § 5 príplatok ku kapitačnej úhrade  za počet kapitovaných pacientov</vt:lpstr>
      <vt:lpstr>Príplatok  za dostupnosť §6 v miestach so zníženou dostupnosťou poskytovateľov všeobecnej zdravotnej starostlivosti</vt:lpstr>
      <vt:lpstr>Príplatok starostlivosť poskytovanú prijímateľom sociálnych služieb § 7 </vt:lpstr>
      <vt:lpstr> Príplatok za nadštandardné  personálne vybavenie § 8 </vt:lpstr>
      <vt:lpstr>Snímka 19</vt:lpstr>
      <vt:lpstr> Príplatok ku kapitačnej úhrade v najmenej rozvinutých okresoch § 9  s miestom prevádzkovania zdravotníckeho zariadenia v najmenej rozvinutom okrese podľa osobitného predpisu  </vt:lpstr>
      <vt:lpstr>Zjednotenie zoznamu výkonov, ich označenia a obsahu výkonov</vt:lpstr>
      <vt:lpstr>Čo na to ŠAS ? Chcú byť konštruktívni, alebo...?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PREČO  POTREBUJEME   FINANCOVANIE  VLD  GARANTOVANÉ   ZÁKONOM  ?</dc:title>
  <dc:creator>Promeda</dc:creator>
  <cp:lastModifiedBy>Promeda</cp:lastModifiedBy>
  <cp:revision>71</cp:revision>
  <dcterms:created xsi:type="dcterms:W3CDTF">2019-12-08T07:58:03Z</dcterms:created>
  <dcterms:modified xsi:type="dcterms:W3CDTF">2019-12-14T07:52:17Z</dcterms:modified>
</cp:coreProperties>
</file>