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56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6851" autoAdjust="0"/>
  </p:normalViewPr>
  <p:slideViewPr>
    <p:cSldViewPr>
      <p:cViewPr varScale="1">
        <p:scale>
          <a:sx n="85" d="100"/>
          <a:sy n="85" d="100"/>
        </p:scale>
        <p:origin x="-117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Promeda\AppData\Local\Temp\81201761se1g00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romeda\AppData\Local\Temp\81201761se1g00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romeda\AppData\Local\Temp\81201761se1g001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Promeda\AppData\Local\Temp\81201761se1g001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Promeda\AppData\Local\Temp\81201761se1g00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romeda\AppData\Local\Temp\81201761se1g001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Promeda\AppData\Local\Temp\81201761se1g00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k-SK"/>
  <c:chart>
    <c:autoTitleDeleted val="1"/>
    <c:plotArea>
      <c:layout>
        <c:manualLayout>
          <c:layoutTarget val="inner"/>
          <c:xMode val="edge"/>
          <c:yMode val="edge"/>
          <c:x val="7.1534084084084099E-2"/>
          <c:y val="8.9148415518651727E-2"/>
          <c:w val="0.87127630805408585"/>
          <c:h val="0.67524559955995722"/>
        </c:manualLayout>
      </c:layout>
      <c:barChart>
        <c:barDir val="col"/>
        <c:grouping val="clustered"/>
        <c:ser>
          <c:idx val="2"/>
          <c:order val="1"/>
          <c:tx>
            <c:strRef>
              <c:f>'[81201761se1g001.xlsx]Výdavky na zdravotníctvo'!$C$29</c:f>
              <c:strCache>
                <c:ptCount val="1"/>
                <c:pt idx="0">
                  <c:v>Na obyvateľa (ľavá os)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</c:spPr>
          <c:dPt>
            <c:idx val="11"/>
            <c:spPr>
              <a:solidFill>
                <a:srgbClr val="C00000"/>
              </a:solidFill>
              <a:ln>
                <a:noFill/>
              </a:ln>
            </c:spPr>
          </c:dPt>
          <c:dPt>
            <c:idx val="2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</c:spPr>
          </c:dPt>
          <c:cat>
            <c:strRef>
              <c:f>'[81201761se1g001.xlsx]Výdavky na zdravotníctvo'!$A$30:$A$58</c:f>
              <c:strCache>
                <c:ptCount val="29"/>
                <c:pt idx="0">
                  <c:v>Luxembursko</c:v>
                </c:pt>
                <c:pt idx="1">
                  <c:v>Nemecko</c:v>
                </c:pt>
                <c:pt idx="2">
                  <c:v>Holandsko</c:v>
                </c:pt>
                <c:pt idx="3">
                  <c:v>Írsko</c:v>
                </c:pt>
                <c:pt idx="4">
                  <c:v>Švédsko</c:v>
                </c:pt>
                <c:pt idx="5">
                  <c:v>Rakúsko</c:v>
                </c:pt>
                <c:pt idx="6">
                  <c:v>Dánsko</c:v>
                </c:pt>
                <c:pt idx="7">
                  <c:v>Belgicko</c:v>
                </c:pt>
                <c:pt idx="8">
                  <c:v>Francúzsko</c:v>
                </c:pt>
                <c:pt idx="9">
                  <c:v>Spojené kráľovstvo</c:v>
                </c:pt>
                <c:pt idx="10">
                  <c:v>Fínsko</c:v>
                </c:pt>
                <c:pt idx="11">
                  <c:v>EÚ</c:v>
                </c:pt>
                <c:pt idx="12">
                  <c:v>Taliansko</c:v>
                </c:pt>
                <c:pt idx="13">
                  <c:v>Španielsko</c:v>
                </c:pt>
                <c:pt idx="14">
                  <c:v>Malta</c:v>
                </c:pt>
                <c:pt idx="15">
                  <c:v>Slovinsko</c:v>
                </c:pt>
                <c:pt idx="16">
                  <c:v>Portugalsko</c:v>
                </c:pt>
                <c:pt idx="17">
                  <c:v>Česká republika</c:v>
                </c:pt>
                <c:pt idx="18">
                  <c:v>Grécko</c:v>
                </c:pt>
                <c:pt idx="19">
                  <c:v>Cyprus</c:v>
                </c:pt>
                <c:pt idx="20">
                  <c:v>Slovenská republika</c:v>
                </c:pt>
                <c:pt idx="21">
                  <c:v>Maďarsko</c:v>
                </c:pt>
                <c:pt idx="22">
                  <c:v>Estónsko</c:v>
                </c:pt>
                <c:pt idx="23">
                  <c:v>Litva</c:v>
                </c:pt>
                <c:pt idx="24">
                  <c:v>Poľsko</c:v>
                </c:pt>
                <c:pt idx="25">
                  <c:v>Chorvátsko</c:v>
                </c:pt>
                <c:pt idx="26">
                  <c:v>Bulharsko</c:v>
                </c:pt>
                <c:pt idx="27">
                  <c:v>Lotyšsko</c:v>
                </c:pt>
                <c:pt idx="28">
                  <c:v>Rumunsko</c:v>
                </c:pt>
              </c:strCache>
            </c:strRef>
          </c:cat>
          <c:val>
            <c:numRef>
              <c:f>'[81201761se1g001.xlsx]Výdavky na zdravotníctvo'!$C$30:$C$58</c:f>
              <c:numCache>
                <c:formatCode>0</c:formatCode>
                <c:ptCount val="29"/>
                <c:pt idx="0">
                  <c:v>5090.1320000000014</c:v>
                </c:pt>
                <c:pt idx="1">
                  <c:v>3996.1959999999999</c:v>
                </c:pt>
                <c:pt idx="2">
                  <c:v>3954.4530000000022</c:v>
                </c:pt>
                <c:pt idx="3">
                  <c:v>3938.8170000000036</c:v>
                </c:pt>
                <c:pt idx="4">
                  <c:v>3931.7619999999997</c:v>
                </c:pt>
                <c:pt idx="5">
                  <c:v>3807.6190000000001</c:v>
                </c:pt>
                <c:pt idx="6">
                  <c:v>3776.1309999999999</c:v>
                </c:pt>
                <c:pt idx="7">
                  <c:v>3567.52</c:v>
                </c:pt>
                <c:pt idx="8">
                  <c:v>3381.7249999999958</c:v>
                </c:pt>
                <c:pt idx="9">
                  <c:v>3079.8649999999998</c:v>
                </c:pt>
                <c:pt idx="10">
                  <c:v>2981.2539999999999</c:v>
                </c:pt>
                <c:pt idx="11">
                  <c:v>2796.6169568842593</c:v>
                </c:pt>
                <c:pt idx="12">
                  <c:v>2502.2539999999999</c:v>
                </c:pt>
                <c:pt idx="13">
                  <c:v>2374.1819999999998</c:v>
                </c:pt>
                <c:pt idx="14">
                  <c:v>2255.4839999999999</c:v>
                </c:pt>
                <c:pt idx="15">
                  <c:v>2038.777</c:v>
                </c:pt>
                <c:pt idx="16">
                  <c:v>1988.6839999999982</c:v>
                </c:pt>
                <c:pt idx="17">
                  <c:v>1817.239</c:v>
                </c:pt>
                <c:pt idx="18">
                  <c:v>1650.01</c:v>
                </c:pt>
                <c:pt idx="19">
                  <c:v>1591.74</c:v>
                </c:pt>
                <c:pt idx="20">
                  <c:v>1537.508</c:v>
                </c:pt>
                <c:pt idx="21">
                  <c:v>1428.1909999999998</c:v>
                </c:pt>
                <c:pt idx="22">
                  <c:v>1407.44</c:v>
                </c:pt>
                <c:pt idx="23">
                  <c:v>1406.0360000000001</c:v>
                </c:pt>
                <c:pt idx="24">
                  <c:v>1271.9100000000001</c:v>
                </c:pt>
                <c:pt idx="25">
                  <c:v>1240.7280000000001</c:v>
                </c:pt>
                <c:pt idx="26">
                  <c:v>1116.712</c:v>
                </c:pt>
                <c:pt idx="27">
                  <c:v>1070.866</c:v>
                </c:pt>
                <c:pt idx="28">
                  <c:v>814.32999999999947</c:v>
                </c:pt>
              </c:numCache>
            </c:numRef>
          </c:val>
        </c:ser>
        <c:gapWidth val="50"/>
        <c:axId val="67622784"/>
        <c:axId val="67624320"/>
      </c:barChart>
      <c:lineChart>
        <c:grouping val="standard"/>
        <c:ser>
          <c:idx val="1"/>
          <c:order val="0"/>
          <c:tx>
            <c:strRef>
              <c:f>'[81201761se1g001.xlsx]Výdavky na zdravotníctvo'!$B$29</c:f>
              <c:strCache>
                <c:ptCount val="1"/>
                <c:pt idx="0">
                  <c:v>Podiel HDP (pravá os)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7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c:spPr>
          </c:marker>
          <c:dPt>
            <c:idx val="11"/>
            <c:marker>
              <c:spPr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c:spPr>
            </c:marker>
          </c:dPt>
          <c:dPt>
            <c:idx val="20"/>
            <c:marker>
              <c:spPr>
                <a:solidFill>
                  <a:schemeClr val="accent1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c:spPr>
            </c:marker>
          </c:dPt>
          <c:cat>
            <c:strRef>
              <c:f>'[81201761se1g001.xlsx]Výdavky na zdravotníctvo'!$A$30:$A$58</c:f>
              <c:strCache>
                <c:ptCount val="29"/>
                <c:pt idx="0">
                  <c:v>Luxembursko</c:v>
                </c:pt>
                <c:pt idx="1">
                  <c:v>Nemecko</c:v>
                </c:pt>
                <c:pt idx="2">
                  <c:v>Holandsko</c:v>
                </c:pt>
                <c:pt idx="3">
                  <c:v>Írsko</c:v>
                </c:pt>
                <c:pt idx="4">
                  <c:v>Švédsko</c:v>
                </c:pt>
                <c:pt idx="5">
                  <c:v>Rakúsko</c:v>
                </c:pt>
                <c:pt idx="6">
                  <c:v>Dánsko</c:v>
                </c:pt>
                <c:pt idx="7">
                  <c:v>Belgicko</c:v>
                </c:pt>
                <c:pt idx="8">
                  <c:v>Francúzsko</c:v>
                </c:pt>
                <c:pt idx="9">
                  <c:v>Spojené kráľovstvo</c:v>
                </c:pt>
                <c:pt idx="10">
                  <c:v>Fínsko</c:v>
                </c:pt>
                <c:pt idx="11">
                  <c:v>EÚ</c:v>
                </c:pt>
                <c:pt idx="12">
                  <c:v>Taliansko</c:v>
                </c:pt>
                <c:pt idx="13">
                  <c:v>Španielsko</c:v>
                </c:pt>
                <c:pt idx="14">
                  <c:v>Malta</c:v>
                </c:pt>
                <c:pt idx="15">
                  <c:v>Slovinsko</c:v>
                </c:pt>
                <c:pt idx="16">
                  <c:v>Portugalsko</c:v>
                </c:pt>
                <c:pt idx="17">
                  <c:v>Česká republika</c:v>
                </c:pt>
                <c:pt idx="18">
                  <c:v>Grécko</c:v>
                </c:pt>
                <c:pt idx="19">
                  <c:v>Cyprus</c:v>
                </c:pt>
                <c:pt idx="20">
                  <c:v>Slovenská republika</c:v>
                </c:pt>
                <c:pt idx="21">
                  <c:v>Maďarsko</c:v>
                </c:pt>
                <c:pt idx="22">
                  <c:v>Estónsko</c:v>
                </c:pt>
                <c:pt idx="23">
                  <c:v>Litva</c:v>
                </c:pt>
                <c:pt idx="24">
                  <c:v>Poľsko</c:v>
                </c:pt>
                <c:pt idx="25">
                  <c:v>Chorvátsko</c:v>
                </c:pt>
                <c:pt idx="26">
                  <c:v>Bulharsko</c:v>
                </c:pt>
                <c:pt idx="27">
                  <c:v>Lotyšsko</c:v>
                </c:pt>
                <c:pt idx="28">
                  <c:v>Rumunsko</c:v>
                </c:pt>
              </c:strCache>
            </c:strRef>
          </c:cat>
          <c:val>
            <c:numRef>
              <c:f>'[81201761se1g001.xlsx]Výdavky na zdravotníctvo'!$B$30:$B$58</c:f>
              <c:numCache>
                <c:formatCode>0.0</c:formatCode>
                <c:ptCount val="29"/>
                <c:pt idx="0">
                  <c:v>6.048</c:v>
                </c:pt>
                <c:pt idx="1">
                  <c:v>11.152000000000006</c:v>
                </c:pt>
                <c:pt idx="2">
                  <c:v>10.69</c:v>
                </c:pt>
                <c:pt idx="3">
                  <c:v>7.7610000000000001</c:v>
                </c:pt>
                <c:pt idx="4">
                  <c:v>11.012</c:v>
                </c:pt>
                <c:pt idx="5">
                  <c:v>10.32</c:v>
                </c:pt>
                <c:pt idx="6">
                  <c:v>10.326000000000002</c:v>
                </c:pt>
                <c:pt idx="7">
                  <c:v>10.477</c:v>
                </c:pt>
                <c:pt idx="8">
                  <c:v>11.066000000000004</c:v>
                </c:pt>
                <c:pt idx="9">
                  <c:v>9.8770000000000007</c:v>
                </c:pt>
                <c:pt idx="10">
                  <c:v>9.4460000000000015</c:v>
                </c:pt>
                <c:pt idx="11">
                  <c:v>9.9249011758234609</c:v>
                </c:pt>
                <c:pt idx="12">
                  <c:v>8.9960000000000004</c:v>
                </c:pt>
                <c:pt idx="13">
                  <c:v>9.1650000000000027</c:v>
                </c:pt>
                <c:pt idx="14">
                  <c:v>8.4270000000000014</c:v>
                </c:pt>
                <c:pt idx="15">
                  <c:v>8.543000000000001</c:v>
                </c:pt>
                <c:pt idx="16">
                  <c:v>8.9720000000000066</c:v>
                </c:pt>
                <c:pt idx="17">
                  <c:v>7.2130000000000001</c:v>
                </c:pt>
                <c:pt idx="18">
                  <c:v>8.385000000000014</c:v>
                </c:pt>
                <c:pt idx="19">
                  <c:v>6.7649999999999926</c:v>
                </c:pt>
                <c:pt idx="20">
                  <c:v>6.8860000000000001</c:v>
                </c:pt>
                <c:pt idx="21">
                  <c:v>7.2359999999999998</c:v>
                </c:pt>
                <c:pt idx="22">
                  <c:v>6.5129999999999955</c:v>
                </c:pt>
                <c:pt idx="23">
                  <c:v>6.5139999999999985</c:v>
                </c:pt>
                <c:pt idx="24">
                  <c:v>6.3439999999999985</c:v>
                </c:pt>
                <c:pt idx="25">
                  <c:v>7.4029999999999996</c:v>
                </c:pt>
                <c:pt idx="26">
                  <c:v>8.2030000000000012</c:v>
                </c:pt>
                <c:pt idx="27">
                  <c:v>5.7610000000000001</c:v>
                </c:pt>
                <c:pt idx="28">
                  <c:v>4.9459999999999997</c:v>
                </c:pt>
              </c:numCache>
            </c:numRef>
          </c:val>
        </c:ser>
        <c:marker val="1"/>
        <c:axId val="67701376"/>
        <c:axId val="67699840"/>
      </c:lineChart>
      <c:catAx>
        <c:axId val="67622784"/>
        <c:scaling>
          <c:orientation val="minMax"/>
        </c:scaling>
        <c:axPos val="b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General" sourceLinked="1"/>
        <c:tickLblPos val="nextTo"/>
        <c:txPr>
          <a:bodyPr/>
          <a:lstStyle/>
          <a:p>
            <a:pPr>
              <a:defRPr lang="en-GB" sz="900"/>
            </a:pPr>
            <a:endParaRPr lang="sk-SK"/>
          </a:p>
        </c:txPr>
        <c:crossAx val="67624320"/>
        <c:crosses val="autoZero"/>
        <c:auto val="1"/>
        <c:lblAlgn val="ctr"/>
        <c:lblOffset val="100"/>
      </c:catAx>
      <c:valAx>
        <c:axId val="67624320"/>
        <c:scaling>
          <c:orientation val="minMax"/>
          <c:max val="6000"/>
          <c:min val="0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" sourceLinked="1"/>
        <c:tickLblPos val="nextTo"/>
        <c:txPr>
          <a:bodyPr/>
          <a:lstStyle/>
          <a:p>
            <a:pPr>
              <a:defRPr lang="en-GB"/>
            </a:pPr>
            <a:endParaRPr lang="sk-SK"/>
          </a:p>
        </c:txPr>
        <c:crossAx val="67622784"/>
        <c:crosses val="autoZero"/>
        <c:crossBetween val="between"/>
      </c:valAx>
      <c:valAx>
        <c:axId val="67699840"/>
        <c:scaling>
          <c:orientation val="minMax"/>
        </c:scaling>
        <c:axPos val="r"/>
        <c:numFmt formatCode="0" sourceLinked="0"/>
        <c:tickLblPos val="nextTo"/>
        <c:txPr>
          <a:bodyPr/>
          <a:lstStyle/>
          <a:p>
            <a:pPr>
              <a:defRPr lang="en-GB"/>
            </a:pPr>
            <a:endParaRPr lang="sk-SK"/>
          </a:p>
        </c:txPr>
        <c:crossAx val="67701376"/>
        <c:crosses val="max"/>
        <c:crossBetween val="between"/>
      </c:valAx>
      <c:catAx>
        <c:axId val="67701376"/>
        <c:scaling>
          <c:orientation val="minMax"/>
        </c:scaling>
        <c:delete val="1"/>
        <c:axPos val="b"/>
        <c:numFmt formatCode="General" sourceLinked="1"/>
        <c:tickLblPos val="nextTo"/>
        <c:crossAx val="67699840"/>
        <c:crosses val="autoZero"/>
        <c:auto val="1"/>
        <c:lblAlgn val="ctr"/>
        <c:lblOffset val="100"/>
      </c:catAx>
    </c:plotArea>
    <c:legend>
      <c:legendPos val="t"/>
      <c:layout>
        <c:manualLayout>
          <c:xMode val="edge"/>
          <c:yMode val="edge"/>
          <c:x val="0.17574807892919594"/>
          <c:y val="2.5063755180108411E-2"/>
          <c:w val="0.6263566506516216"/>
          <c:h val="4.0892450758019075E-2"/>
        </c:manualLayout>
      </c:layout>
      <c:txPr>
        <a:bodyPr/>
        <a:lstStyle/>
        <a:p>
          <a:pPr>
            <a:defRPr lang="en-GB" sz="1000"/>
          </a:pPr>
          <a:endParaRPr lang="sk-SK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1000">
          <a:latin typeface="Arial" panose="020B0604020202020204" pitchFamily="34" charset="0"/>
          <a:cs typeface="Arial" panose="020B0604020202020204" pitchFamily="34" charset="0"/>
        </a:defRPr>
      </a:pPr>
      <a:endParaRPr lang="sk-SK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k-SK"/>
  <c:chart>
    <c:plotArea>
      <c:layout>
        <c:manualLayout>
          <c:layoutTarget val="inner"/>
          <c:xMode val="edge"/>
          <c:yMode val="edge"/>
          <c:x val="0.20915271154485968"/>
          <c:y val="0.11689340915718868"/>
          <c:w val="0.73192968836642025"/>
          <c:h val="0.72176399825021853"/>
        </c:manualLayout>
      </c:layout>
      <c:pieChart>
        <c:varyColors val="1"/>
        <c:ser>
          <c:idx val="0"/>
          <c:order val="0"/>
          <c:dPt>
            <c:idx val="0"/>
            <c:spPr>
              <a:solidFill>
                <a:schemeClr val="accent1">
                  <a:lumMod val="50000"/>
                </a:schemeClr>
              </a:solidFill>
            </c:spPr>
          </c:dPt>
          <c:dPt>
            <c:idx val="1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2"/>
            <c:spPr>
              <a:solidFill>
                <a:schemeClr val="accent1"/>
              </a:solidFill>
            </c:spPr>
          </c:dPt>
          <c:dPt>
            <c:idx val="3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4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Pt>
            <c:idx val="5"/>
            <c:spPr>
              <a:solidFill>
                <a:schemeClr val="accent1">
                  <a:lumMod val="20000"/>
                  <a:lumOff val="80000"/>
                </a:schemeClr>
              </a:solidFill>
            </c:spPr>
          </c:dPt>
          <c:dLbls>
            <c:dLbl>
              <c:idx val="0"/>
              <c:layout>
                <c:manualLayout>
                  <c:x val="-0.12865887640331458"/>
                  <c:y val="-7.9185797474733456E-3"/>
                </c:manualLayout>
              </c:layout>
              <c:spPr/>
              <c:txPr>
                <a:bodyPr/>
                <a:lstStyle/>
                <a:p>
                  <a:pPr>
                    <a:defRPr lang="en-GB" sz="1000">
                      <a:solidFill>
                        <a:schemeClr val="bg1"/>
                      </a:solidFill>
                    </a:defRPr>
                  </a:pPr>
                  <a:endParaRPr lang="sk-SK"/>
                </a:p>
              </c:txPr>
              <c:dLblPos val="bestFit"/>
              <c:showVal val="1"/>
              <c:showCatName val="1"/>
            </c:dLbl>
            <c:dLbl>
              <c:idx val="1"/>
              <c:spPr/>
              <c:txPr>
                <a:bodyPr/>
                <a:lstStyle/>
                <a:p>
                  <a:pPr>
                    <a:defRPr lang="en-GB" sz="1000">
                      <a:solidFill>
                        <a:schemeClr val="bg1"/>
                      </a:solidFill>
                    </a:defRPr>
                  </a:pPr>
                  <a:endParaRPr lang="sk-SK"/>
                </a:p>
              </c:txPr>
            </c:dLbl>
            <c:dLbl>
              <c:idx val="2"/>
              <c:layout>
                <c:manualLayout>
                  <c:x val="4.2974381723411448E-4"/>
                  <c:y val="3.601742490522019E-2"/>
                </c:manualLayout>
              </c:layout>
              <c:spPr/>
              <c:txPr>
                <a:bodyPr/>
                <a:lstStyle/>
                <a:p>
                  <a:pPr>
                    <a:defRPr lang="en-GB" sz="1000"/>
                  </a:pPr>
                  <a:endParaRPr lang="sk-SK"/>
                </a:p>
              </c:txPr>
              <c:dLblPos val="bestFit"/>
              <c:showVal val="1"/>
              <c:showCatName val="1"/>
            </c:dLbl>
            <c:dLbl>
              <c:idx val="3"/>
              <c:layout>
                <c:manualLayout>
                  <c:x val="-7.214890392222114E-3"/>
                  <c:y val="4.8609288422280475E-2"/>
                </c:manualLayout>
              </c:layout>
              <c:spPr/>
              <c:txPr>
                <a:bodyPr/>
                <a:lstStyle/>
                <a:p>
                  <a:pPr>
                    <a:defRPr lang="en-GB" sz="1000"/>
                  </a:pPr>
                  <a:endParaRPr lang="sk-SK"/>
                </a:p>
              </c:txPr>
              <c:dLblPos val="bestFit"/>
              <c:showVal val="1"/>
              <c:showCatName val="1"/>
            </c:dLbl>
            <c:dLbl>
              <c:idx val="4"/>
              <c:layout>
                <c:manualLayout>
                  <c:x val="-6.4125355809397058E-2"/>
                  <c:y val="1.4001531058617718E-2"/>
                </c:manualLayout>
              </c:layout>
              <c:spPr/>
              <c:txPr>
                <a:bodyPr/>
                <a:lstStyle/>
                <a:p>
                  <a:pPr>
                    <a:defRPr lang="en-GB" sz="1000" spc="-20" baseline="0"/>
                  </a:pPr>
                  <a:endParaRPr lang="sk-SK"/>
                </a:p>
              </c:txPr>
              <c:dLblPos val="bestFit"/>
              <c:showVal val="1"/>
              <c:showCatName val="1"/>
            </c:dLbl>
            <c:dLbl>
              <c:idx val="5"/>
              <c:layout>
                <c:manualLayout>
                  <c:x val="-2.5204547999664081E-2"/>
                  <c:y val="-5.7726192642571193E-2"/>
                </c:manualLayout>
              </c:layout>
              <c:spPr/>
              <c:txPr>
                <a:bodyPr/>
                <a:lstStyle/>
                <a:p>
                  <a:pPr>
                    <a:defRPr lang="en-GB" sz="1000"/>
                  </a:pPr>
                  <a:endParaRPr lang="sk-SK"/>
                </a:p>
              </c:txPr>
              <c:dLblPos val="bestFit"/>
              <c:showVal val="1"/>
              <c:showCatName val="1"/>
            </c:dLbl>
            <c:dLbl>
              <c:idx val="6"/>
              <c:spPr/>
              <c:txPr>
                <a:bodyPr/>
                <a:lstStyle/>
                <a:p>
                  <a:pPr>
                    <a:defRPr lang="en-GB" sz="1000"/>
                  </a:pPr>
                  <a:endParaRPr lang="sk-SK"/>
                </a:p>
              </c:txPr>
            </c:dLbl>
            <c:txPr>
              <a:bodyPr/>
              <a:lstStyle/>
              <a:p>
                <a:pPr>
                  <a:defRPr lang="en-GB"/>
                </a:pPr>
                <a:endParaRPr lang="sk-SK"/>
              </a:p>
            </c:txPr>
            <c:dLblPos val="bestFit"/>
            <c:showVal val="1"/>
            <c:showCatName val="1"/>
            <c:showLeaderLines val="1"/>
          </c:dLbls>
          <c:cat>
            <c:strRef>
              <c:f>'[81201761se1g001.xlsx]Úmrtnosť (hl. príčiny, pohl.)'!$A$30:$A$36</c:f>
              <c:strCache>
                <c:ptCount val="7"/>
                <c:pt idx="0">
                  <c:v>Kardiovaskulárne ochorenia</c:v>
                </c:pt>
                <c:pt idx="1">
                  <c:v>Rakovina</c:v>
                </c:pt>
                <c:pt idx="2">
                  <c:v>Tráviaca sústava</c:v>
                </c:pt>
                <c:pt idx="3">
                  <c:v>Respiračné ochorenia</c:v>
                </c:pt>
                <c:pt idx="4">
                  <c:v>Nervová sústava (vrátane demencie)</c:v>
                </c:pt>
                <c:pt idx="5">
                  <c:v>Vonkajšie príčiny</c:v>
                </c:pt>
                <c:pt idx="6">
                  <c:v>Iné príčiny</c:v>
                </c:pt>
              </c:strCache>
            </c:strRef>
          </c:cat>
          <c:val>
            <c:numRef>
              <c:f>'[81201761se1g001.xlsx]Úmrtnosť (hl. príčiny, pohl.)'!$C$30:$C$36</c:f>
              <c:numCache>
                <c:formatCode>0%</c:formatCode>
                <c:ptCount val="7"/>
                <c:pt idx="0">
                  <c:v>0.50056643469817164</c:v>
                </c:pt>
                <c:pt idx="1">
                  <c:v>0.23992555429681178</c:v>
                </c:pt>
                <c:pt idx="2">
                  <c:v>4.6892701084317923E-2</c:v>
                </c:pt>
                <c:pt idx="3">
                  <c:v>4.6649943356530145E-2</c:v>
                </c:pt>
                <c:pt idx="4">
                  <c:v>4.5800291309273454E-2</c:v>
                </c:pt>
                <c:pt idx="5">
                  <c:v>3.8436640233047409E-2</c:v>
                </c:pt>
                <c:pt idx="6">
                  <c:v>8.1728435021848247E-2</c:v>
                </c:pt>
              </c:numCache>
            </c:numRef>
          </c:val>
        </c:ser>
        <c:firstSliceAng val="0"/>
      </c:pieChart>
    </c:plotArea>
    <c:plotVisOnly val="1"/>
    <c:dispBlanksAs val="zero"/>
  </c:chart>
  <c:spPr>
    <a:ln>
      <a:noFill/>
    </a:ln>
  </c:spPr>
  <c:txPr>
    <a:bodyPr/>
    <a:lstStyle/>
    <a:p>
      <a:pPr>
        <a:defRPr sz="700">
          <a:latin typeface="Arial" panose="020B0604020202020204" pitchFamily="34" charset="0"/>
          <a:cs typeface="Arial" panose="020B0604020202020204" pitchFamily="34" charset="0"/>
        </a:defRPr>
      </a:pPr>
      <a:endParaRPr lang="sk-SK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k-SK"/>
  <c:chart>
    <c:plotArea>
      <c:layout>
        <c:manualLayout>
          <c:layoutTarget val="inner"/>
          <c:xMode val="edge"/>
          <c:yMode val="edge"/>
          <c:x val="0.19976304018335744"/>
          <c:y val="0.11226377952755935"/>
          <c:w val="0.75540386677017601"/>
          <c:h val="0.74491214639836678"/>
        </c:manualLayout>
      </c:layout>
      <c:pieChart>
        <c:varyColors val="1"/>
        <c:ser>
          <c:idx val="0"/>
          <c:order val="0"/>
          <c:dPt>
            <c:idx val="0"/>
            <c:spPr>
              <a:solidFill>
                <a:schemeClr val="accent1">
                  <a:lumMod val="50000"/>
                </a:schemeClr>
              </a:solidFill>
            </c:spPr>
          </c:dPt>
          <c:dPt>
            <c:idx val="1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2"/>
            <c:spPr>
              <a:solidFill>
                <a:schemeClr val="accent1"/>
              </a:solidFill>
            </c:spPr>
          </c:dPt>
          <c:dPt>
            <c:idx val="3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4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Pt>
            <c:idx val="5"/>
            <c:spPr>
              <a:solidFill>
                <a:schemeClr val="accent1">
                  <a:lumMod val="20000"/>
                  <a:lumOff val="80000"/>
                </a:schemeClr>
              </a:solidFill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lang="en-GB" sz="1000">
                      <a:solidFill>
                        <a:schemeClr val="bg1"/>
                      </a:solidFill>
                    </a:defRPr>
                  </a:pPr>
                  <a:endParaRPr lang="sk-SK"/>
                </a:p>
              </c:txPr>
            </c:dLbl>
            <c:dLbl>
              <c:idx val="1"/>
              <c:spPr/>
              <c:txPr>
                <a:bodyPr/>
                <a:lstStyle/>
                <a:p>
                  <a:pPr>
                    <a:defRPr lang="en-GB" sz="1000">
                      <a:solidFill>
                        <a:schemeClr val="bg1"/>
                      </a:solidFill>
                    </a:defRPr>
                  </a:pPr>
                  <a:endParaRPr lang="sk-SK"/>
                </a:p>
              </c:txPr>
            </c:dLbl>
            <c:dLbl>
              <c:idx val="2"/>
              <c:layout>
                <c:manualLayout>
                  <c:x val="3.1374071198846617E-3"/>
                  <c:y val="1.7551035287255781E-2"/>
                </c:manualLayout>
              </c:layout>
              <c:dLblPos val="bestFit"/>
              <c:showVal val="1"/>
              <c:showCatName val="1"/>
            </c:dLbl>
            <c:dLbl>
              <c:idx val="3"/>
              <c:layout>
                <c:manualLayout>
                  <c:x val="2.2416916195334789E-3"/>
                  <c:y val="2.5254811898512683E-2"/>
                </c:manualLayout>
              </c:layout>
              <c:dLblPos val="bestFit"/>
              <c:showVal val="1"/>
              <c:showCatName val="1"/>
            </c:dLbl>
            <c:dLbl>
              <c:idx val="4"/>
              <c:layout>
                <c:manualLayout>
                  <c:x val="-3.3608739048464009E-2"/>
                  <c:y val="1.0407553222513887E-3"/>
                </c:manualLayout>
              </c:layout>
              <c:spPr/>
              <c:txPr>
                <a:bodyPr/>
                <a:lstStyle/>
                <a:p>
                  <a:pPr>
                    <a:defRPr lang="en-GB" sz="1000" spc="-20" baseline="0"/>
                  </a:pPr>
                  <a:endParaRPr lang="sk-SK"/>
                </a:p>
              </c:txPr>
              <c:dLblPos val="bestFit"/>
              <c:showVal val="1"/>
              <c:showCatName val="1"/>
            </c:dLbl>
            <c:dLbl>
              <c:idx val="5"/>
              <c:layout>
                <c:manualLayout>
                  <c:x val="4.1898448910587333E-4"/>
                  <c:y val="-4.5873164847021836E-2"/>
                </c:manualLayout>
              </c:layout>
              <c:dLblPos val="bestFit"/>
              <c:showVal val="1"/>
              <c:showCatName val="1"/>
            </c:dLbl>
            <c:txPr>
              <a:bodyPr/>
              <a:lstStyle/>
              <a:p>
                <a:pPr>
                  <a:defRPr lang="en-GB" sz="1000"/>
                </a:pPr>
                <a:endParaRPr lang="sk-SK"/>
              </a:p>
            </c:txPr>
            <c:dLblPos val="bestFit"/>
            <c:showVal val="1"/>
            <c:showCatName val="1"/>
            <c:showLeaderLines val="1"/>
          </c:dLbls>
          <c:cat>
            <c:strRef>
              <c:f>'[81201761se1g001.xlsx]Úmrtnosť (hl. príčiny, pohl.)'!$A$30:$A$36</c:f>
              <c:strCache>
                <c:ptCount val="7"/>
                <c:pt idx="0">
                  <c:v>Kardiovaskulárne ochorenia</c:v>
                </c:pt>
                <c:pt idx="1">
                  <c:v>Rakovina</c:v>
                </c:pt>
                <c:pt idx="2">
                  <c:v>Tráviaca sústava</c:v>
                </c:pt>
                <c:pt idx="3">
                  <c:v>Respiračné ochorenia</c:v>
                </c:pt>
                <c:pt idx="4">
                  <c:v>Nervová sústava (vrátane demencie)</c:v>
                </c:pt>
                <c:pt idx="5">
                  <c:v>Vonkajšie príčiny</c:v>
                </c:pt>
                <c:pt idx="6">
                  <c:v>Iné príčiny</c:v>
                </c:pt>
              </c:strCache>
            </c:strRef>
          </c:cat>
          <c:val>
            <c:numRef>
              <c:f>'[81201761se1g001.xlsx]Úmrtnosť (hl. príčiny, pohl.)'!$B$30:$B$36</c:f>
              <c:numCache>
                <c:formatCode>0%</c:formatCode>
                <c:ptCount val="7"/>
                <c:pt idx="0">
                  <c:v>0.40357428647639371</c:v>
                </c:pt>
                <c:pt idx="1">
                  <c:v>0.29055367145524574</c:v>
                </c:pt>
                <c:pt idx="2">
                  <c:v>6.6189078992493239E-2</c:v>
                </c:pt>
                <c:pt idx="3">
                  <c:v>6.0320847464085663E-2</c:v>
                </c:pt>
                <c:pt idx="4">
                  <c:v>3.0446214228556225E-2</c:v>
                </c:pt>
                <c:pt idx="5">
                  <c:v>8.6041992150287877E-2</c:v>
                </c:pt>
                <c:pt idx="6">
                  <c:v>6.2873909232938466E-2</c:v>
                </c:pt>
              </c:numCache>
            </c:numRef>
          </c:val>
        </c:ser>
        <c:firstSliceAng val="0"/>
      </c:pieChart>
    </c:plotArea>
    <c:plotVisOnly val="1"/>
    <c:dispBlanksAs val="zero"/>
  </c:chart>
  <c:spPr>
    <a:ln>
      <a:noFill/>
    </a:ln>
  </c:spPr>
  <c:txPr>
    <a:bodyPr/>
    <a:lstStyle/>
    <a:p>
      <a:pPr>
        <a:defRPr sz="600">
          <a:latin typeface="Arial" panose="020B0604020202020204" pitchFamily="34" charset="0"/>
          <a:cs typeface="Arial" panose="020B0604020202020204" pitchFamily="34" charset="0"/>
        </a:defRPr>
      </a:pPr>
      <a:endParaRPr lang="sk-SK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k-SK"/>
  <c:chart>
    <c:plotArea>
      <c:layout>
        <c:manualLayout>
          <c:layoutTarget val="inner"/>
          <c:xMode val="edge"/>
          <c:yMode val="edge"/>
          <c:x val="3.5729094161589502E-2"/>
          <c:y val="8.114988433574602E-2"/>
          <c:w val="0.84100801083557852"/>
          <c:h val="0.79720000052086371"/>
        </c:manualLayout>
      </c:layout>
      <c:scatterChart>
        <c:scatterStyle val="lineMarker"/>
        <c:ser>
          <c:idx val="0"/>
          <c:order val="0"/>
          <c:spPr>
            <a:ln w="28575">
              <a:noFill/>
            </a:ln>
          </c:spPr>
          <c:marker>
            <c:symbol val="diamond"/>
            <c:size val="9"/>
            <c:spPr>
              <a:ln>
                <a:noFill/>
              </a:ln>
            </c:spPr>
          </c:marker>
          <c:dPt>
            <c:idx val="23"/>
            <c:marker>
              <c:spPr>
                <a:solidFill>
                  <a:schemeClr val="accent1">
                    <a:lumMod val="50000"/>
                  </a:schemeClr>
                </a:solidFill>
                <a:ln>
                  <a:noFill/>
                </a:ln>
              </c:spPr>
            </c:marker>
          </c:dPt>
          <c:dPt>
            <c:idx val="28"/>
            <c:marker>
              <c:spPr>
                <a:solidFill>
                  <a:srgbClr val="C00000"/>
                </a:solidFill>
                <a:ln>
                  <a:noFill/>
                </a:ln>
              </c:spPr>
            </c:marker>
          </c:dPt>
          <c:dLbls>
            <c:dLbl>
              <c:idx val="0"/>
              <c:layout/>
              <c:tx>
                <c:strRef>
                  <c:f>'[81201761se1g001.xlsx]Lekári a zdravotné sestry'!$B$39</c:f>
                  <c:strCache>
                    <c:ptCount val="1"/>
                    <c:pt idx="0">
                      <c:v>AT</c:v>
                    </c:pt>
                  </c:strCache>
                </c:strRef>
              </c:tx>
              <c:dLblPos val="r"/>
              <c:showVal val="1"/>
            </c:dLbl>
            <c:dLbl>
              <c:idx val="1"/>
              <c:layout>
                <c:manualLayout>
                  <c:x val="-6.5252865988082526E-2"/>
                  <c:y val="-5.5491848241636071E-17"/>
                </c:manualLayout>
              </c:layout>
              <c:tx>
                <c:strRef>
                  <c:f>'[81201761se1g001.xlsx]Lekári a zdravotné sestry'!$B$40</c:f>
                  <c:strCache>
                    <c:ptCount val="1"/>
                    <c:pt idx="0">
                      <c:v>BE</c:v>
                    </c:pt>
                  </c:strCache>
                </c:strRef>
              </c:tx>
              <c:dLblPos val="r"/>
              <c:showVal val="1"/>
            </c:dLbl>
            <c:dLbl>
              <c:idx val="2"/>
              <c:layout>
                <c:manualLayout>
                  <c:x val="-6.5252865988082486E-3"/>
                  <c:y val="-3.0268630520837352E-3"/>
                </c:manualLayout>
              </c:layout>
              <c:tx>
                <c:strRef>
                  <c:f>'[81201761se1g001.xlsx]Lekári a zdravotné sestry'!$B$41</c:f>
                  <c:strCache>
                    <c:ptCount val="1"/>
                    <c:pt idx="0">
                      <c:v>BG</c:v>
                    </c:pt>
                  </c:strCache>
                </c:strRef>
              </c:tx>
              <c:dLblPos val="r"/>
              <c:showVal val="1"/>
            </c:dLbl>
            <c:dLbl>
              <c:idx val="3"/>
              <c:layout>
                <c:manualLayout>
                  <c:x val="-5.6552483856338404E-2"/>
                  <c:y val="1.2107452208334937E-2"/>
                </c:manualLayout>
              </c:layout>
              <c:tx>
                <c:strRef>
                  <c:f>'[81201761se1g001.xlsx]Lekári a zdravotné sestry'!$B$42</c:f>
                  <c:strCache>
                    <c:ptCount val="1"/>
                    <c:pt idx="0">
                      <c:v>HR</c:v>
                    </c:pt>
                  </c:strCache>
                </c:strRef>
              </c:tx>
              <c:dLblPos val="r"/>
              <c:showVal val="1"/>
            </c:dLbl>
            <c:dLbl>
              <c:idx val="4"/>
              <c:layout>
                <c:manualLayout>
                  <c:x val="-1.7400764263488713E-2"/>
                  <c:y val="6.6590987145842134E-2"/>
                </c:manualLayout>
              </c:layout>
              <c:tx>
                <c:strRef>
                  <c:f>'[81201761se1g001.xlsx]Lekári a zdravotné sestry'!$B$43</c:f>
                  <c:strCache>
                    <c:ptCount val="1"/>
                    <c:pt idx="0">
                      <c:v>CY</c:v>
                    </c:pt>
                  </c:strCache>
                </c:strRef>
              </c:tx>
              <c:dLblPos val="r"/>
              <c:showVal val="1"/>
            </c:dLbl>
            <c:dLbl>
              <c:idx val="5"/>
              <c:layout>
                <c:manualLayout>
                  <c:x val="-3.9151719592849556E-2"/>
                  <c:y val="2.4214904416669913E-2"/>
                </c:manualLayout>
              </c:layout>
              <c:tx>
                <c:strRef>
                  <c:f>'[81201761se1g001.xlsx]Lekári a zdravotné sestry'!$B$44</c:f>
                  <c:strCache>
                    <c:ptCount val="1"/>
                    <c:pt idx="0">
                      <c:v>CZ</c:v>
                    </c:pt>
                  </c:strCache>
                </c:strRef>
              </c:tx>
              <c:dLblPos val="r"/>
              <c:showVal val="1"/>
            </c:dLbl>
            <c:dLbl>
              <c:idx val="6"/>
              <c:layout/>
              <c:tx>
                <c:strRef>
                  <c:f>'[81201761se1g001.xlsx]Lekári a zdravotné sestry'!$B$45</c:f>
                  <c:strCache>
                    <c:ptCount val="1"/>
                    <c:pt idx="0">
                      <c:v>DK</c:v>
                    </c:pt>
                  </c:strCache>
                </c:strRef>
              </c:tx>
              <c:dLblPos val="r"/>
              <c:showVal val="1"/>
            </c:dLbl>
            <c:dLbl>
              <c:idx val="7"/>
              <c:layout>
                <c:manualLayout>
                  <c:x val="-3.4801528526977432E-2"/>
                  <c:y val="-2.7241767468753741E-2"/>
                </c:manualLayout>
              </c:layout>
              <c:tx>
                <c:strRef>
                  <c:f>'[81201761se1g001.xlsx]Lekári a zdravotné sestry'!$B$46</c:f>
                  <c:strCache>
                    <c:ptCount val="1"/>
                    <c:pt idx="0">
                      <c:v>EE</c:v>
                    </c:pt>
                  </c:strCache>
                </c:strRef>
              </c:tx>
              <c:dLblPos val="r"/>
              <c:showVal val="1"/>
            </c:dLbl>
            <c:dLbl>
              <c:idx val="8"/>
              <c:layout/>
              <c:tx>
                <c:strRef>
                  <c:f>'[81201761se1g001.xlsx]Lekári a zdravotné sestry'!$B$47</c:f>
                  <c:strCache>
                    <c:ptCount val="1"/>
                    <c:pt idx="0">
                      <c:v>FI</c:v>
                    </c:pt>
                  </c:strCache>
                </c:strRef>
              </c:tx>
              <c:dLblPos val="r"/>
              <c:showVal val="1"/>
            </c:dLbl>
            <c:dLbl>
              <c:idx val="9"/>
              <c:layout>
                <c:manualLayout>
                  <c:x val="-3.6976624059913442E-2"/>
                  <c:y val="2.7241290797406868E-2"/>
                </c:manualLayout>
              </c:layout>
              <c:tx>
                <c:strRef>
                  <c:f>'[81201761se1g001.xlsx]Lekári a zdravotné sestry'!$B$48</c:f>
                  <c:strCache>
                    <c:ptCount val="1"/>
                    <c:pt idx="0">
                      <c:v>FR</c:v>
                    </c:pt>
                  </c:strCache>
                </c:strRef>
              </c:tx>
              <c:dLblPos val="r"/>
              <c:showVal val="1"/>
            </c:dLbl>
            <c:dLbl>
              <c:idx val="10"/>
              <c:layout/>
              <c:tx>
                <c:strRef>
                  <c:f>'[81201761se1g001.xlsx]Lekári a zdravotné sestry'!$B$49</c:f>
                  <c:strCache>
                    <c:ptCount val="1"/>
                    <c:pt idx="0">
                      <c:v>DE</c:v>
                    </c:pt>
                  </c:strCache>
                </c:strRef>
              </c:tx>
              <c:dLblPos val="r"/>
              <c:showVal val="1"/>
            </c:dLbl>
            <c:dLbl>
              <c:idx val="11"/>
              <c:layout/>
              <c:tx>
                <c:strRef>
                  <c:f>'[81201761se1g001.xlsx]Lekári a zdravotné sestry'!$B$50</c:f>
                  <c:strCache>
                    <c:ptCount val="1"/>
                    <c:pt idx="0">
                      <c:v>EL</c:v>
                    </c:pt>
                  </c:strCache>
                </c:strRef>
              </c:tx>
              <c:dLblPos val="r"/>
              <c:showVal val="1"/>
            </c:dLbl>
            <c:dLbl>
              <c:idx val="12"/>
              <c:layout>
                <c:manualLayout>
                  <c:x val="-3.4801528526977404E-2"/>
                  <c:y val="-3.0268630520837336E-2"/>
                </c:manualLayout>
              </c:layout>
              <c:tx>
                <c:strRef>
                  <c:f>'[81201761se1g001.xlsx]Lekári a zdravotné sestry'!$B$51</c:f>
                  <c:strCache>
                    <c:ptCount val="1"/>
                    <c:pt idx="0">
                      <c:v>HU</c:v>
                    </c:pt>
                  </c:strCache>
                </c:strRef>
              </c:tx>
              <c:dLblPos val="r"/>
              <c:showVal val="1"/>
            </c:dLbl>
            <c:dLbl>
              <c:idx val="13"/>
              <c:layout>
                <c:manualLayout>
                  <c:x val="-5.8727579389274281E-2"/>
                  <c:y val="-3.0268630520837352E-3"/>
                </c:manualLayout>
              </c:layout>
              <c:tx>
                <c:strRef>
                  <c:f>'[81201761se1g001.xlsx]Lekári a zdravotné sestry'!$B$52</c:f>
                  <c:strCache>
                    <c:ptCount val="1"/>
                    <c:pt idx="0">
                      <c:v>IE</c:v>
                    </c:pt>
                  </c:strCache>
                </c:strRef>
              </c:tx>
              <c:dLblPos val="r"/>
              <c:showVal val="1"/>
            </c:dLbl>
            <c:dLbl>
              <c:idx val="14"/>
              <c:layout>
                <c:manualLayout>
                  <c:x val="-3.0451337461105302E-2"/>
                  <c:y val="-2.7241767468753741E-2"/>
                </c:manualLayout>
              </c:layout>
              <c:tx>
                <c:strRef>
                  <c:f>'[81201761se1g001.xlsx]Lekári a zdravotné sestry'!$B$53</c:f>
                  <c:strCache>
                    <c:ptCount val="1"/>
                    <c:pt idx="0">
                      <c:v>IT</c:v>
                    </c:pt>
                  </c:strCache>
                </c:strRef>
              </c:tx>
              <c:dLblPos val="r"/>
              <c:showVal val="1"/>
            </c:dLbl>
            <c:dLbl>
              <c:idx val="15"/>
              <c:layout>
                <c:manualLayout>
                  <c:x val="-6.0902674922210603E-2"/>
                  <c:y val="-3.0268630520837352E-3"/>
                </c:manualLayout>
              </c:layout>
              <c:tx>
                <c:strRef>
                  <c:f>'[81201761se1g001.xlsx]Lekári a zdravotné sestry'!$B$54</c:f>
                  <c:strCache>
                    <c:ptCount val="1"/>
                    <c:pt idx="0">
                      <c:v>LV</c:v>
                    </c:pt>
                  </c:strCache>
                </c:strRef>
              </c:tx>
              <c:dLblPos val="r"/>
              <c:showVal val="1"/>
            </c:dLbl>
            <c:dLbl>
              <c:idx val="16"/>
              <c:layout/>
              <c:tx>
                <c:strRef>
                  <c:f>'[81201761se1g001.xlsx]Lekári a zdravotné sestry'!$B$55</c:f>
                  <c:strCache>
                    <c:ptCount val="1"/>
                    <c:pt idx="0">
                      <c:v>LT</c:v>
                    </c:pt>
                  </c:strCache>
                </c:strRef>
              </c:tx>
              <c:dLblPos val="r"/>
              <c:showVal val="1"/>
            </c:dLbl>
            <c:dLbl>
              <c:idx val="17"/>
              <c:layout>
                <c:manualLayout>
                  <c:x val="-8.7003821317443528E-3"/>
                  <c:y val="-3.0268630520837352E-3"/>
                </c:manualLayout>
              </c:layout>
              <c:tx>
                <c:strRef>
                  <c:f>'[81201761se1g001.xlsx]Lekári a zdravotné sestry'!$B$56</c:f>
                  <c:strCache>
                    <c:ptCount val="1"/>
                    <c:pt idx="0">
                      <c:v>LU</c:v>
                    </c:pt>
                  </c:strCache>
                </c:strRef>
              </c:tx>
              <c:dLblPos val="r"/>
              <c:showVal val="1"/>
            </c:dLbl>
            <c:dLbl>
              <c:idx val="18"/>
              <c:layout>
                <c:manualLayout>
                  <c:x val="-1.0875477664680456E-2"/>
                  <c:y val="0"/>
                </c:manualLayout>
              </c:layout>
              <c:tx>
                <c:strRef>
                  <c:f>'[81201761se1g001.xlsx]Lekári a zdravotné sestry'!$B$57</c:f>
                  <c:strCache>
                    <c:ptCount val="1"/>
                    <c:pt idx="0">
                      <c:v>MT</c:v>
                    </c:pt>
                  </c:strCache>
                </c:strRef>
              </c:tx>
              <c:dLblPos val="r"/>
              <c:showVal val="1"/>
            </c:dLbl>
            <c:dLbl>
              <c:idx val="19"/>
              <c:layout>
                <c:manualLayout>
                  <c:x val="-3.4801528526977432E-2"/>
                  <c:y val="-3.6322356625004742E-2"/>
                </c:manualLayout>
              </c:layout>
              <c:tx>
                <c:strRef>
                  <c:f>'[81201761se1g001.xlsx]Lekári a zdravotné sestry'!$B$58</c:f>
                  <c:strCache>
                    <c:ptCount val="1"/>
                    <c:pt idx="0">
                      <c:v>NL</c:v>
                    </c:pt>
                  </c:strCache>
                </c:strRef>
              </c:tx>
              <c:dLblPos val="r"/>
              <c:showVal val="1"/>
            </c:dLbl>
            <c:dLbl>
              <c:idx val="20"/>
              <c:layout>
                <c:manualLayout>
                  <c:x val="-6.5252865988082526E-2"/>
                  <c:y val="0"/>
                </c:manualLayout>
              </c:layout>
              <c:tx>
                <c:strRef>
                  <c:f>'[81201761se1g001.xlsx]Lekári a zdravotné sestry'!$B$59</c:f>
                  <c:strCache>
                    <c:ptCount val="1"/>
                    <c:pt idx="0">
                      <c:v>PL</c:v>
                    </c:pt>
                  </c:strCache>
                </c:strRef>
              </c:tx>
              <c:dLblPos val="r"/>
              <c:showVal val="1"/>
            </c:dLbl>
            <c:dLbl>
              <c:idx val="21"/>
              <c:layout/>
              <c:tx>
                <c:strRef>
                  <c:f>'[81201761se1g001.xlsx]Lekári a zdravotné sestry'!$B$60</c:f>
                  <c:strCache>
                    <c:ptCount val="1"/>
                    <c:pt idx="0">
                      <c:v>PT</c:v>
                    </c:pt>
                  </c:strCache>
                </c:strRef>
              </c:tx>
              <c:dLblPos val="r"/>
              <c:showVal val="1"/>
            </c:dLbl>
            <c:dLbl>
              <c:idx val="22"/>
              <c:layout>
                <c:manualLayout>
                  <c:x val="-7.1778152586890756E-2"/>
                  <c:y val="0"/>
                </c:manualLayout>
              </c:layout>
              <c:tx>
                <c:strRef>
                  <c:f>'[81201761se1g001.xlsx]Lekári a zdravotné sestry'!$B$61</c:f>
                  <c:strCache>
                    <c:ptCount val="1"/>
                    <c:pt idx="0">
                      <c:v>RO</c:v>
                    </c:pt>
                  </c:strCache>
                </c:strRef>
              </c:tx>
              <c:dLblPos val="r"/>
              <c:showVal val="1"/>
            </c:dLbl>
            <c:dLbl>
              <c:idx val="23"/>
              <c:layout>
                <c:manualLayout>
                  <c:x val="-4.350191065872179E-2"/>
                  <c:y val="7.2644713250009596E-2"/>
                </c:manualLayout>
              </c:layout>
              <c:tx>
                <c:strRef>
                  <c:f>'[81201761se1g001.xlsx]Lekári a zdravotné sestry'!$B$62</c:f>
                  <c:strCache>
                    <c:ptCount val="1"/>
                    <c:pt idx="0">
                      <c:v>SK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lang="en-GB" b="1"/>
                  </a:pPr>
                  <a:endParaRPr lang="sk-SK"/>
                </a:p>
              </c:txPr>
              <c:dLblPos val="r"/>
              <c:showVal val="1"/>
            </c:dLbl>
            <c:dLbl>
              <c:idx val="24"/>
              <c:layout>
                <c:manualLayout>
                  <c:x val="-5.6552483856338438E-2"/>
                  <c:y val="-6.0537261041674791E-3"/>
                </c:manualLayout>
              </c:layout>
              <c:tx>
                <c:strRef>
                  <c:f>'[81201761se1g001.xlsx]Lekári a zdravotné sestry'!$B$63</c:f>
                  <c:strCache>
                    <c:ptCount val="1"/>
                    <c:pt idx="0">
                      <c:v>SI</c:v>
                    </c:pt>
                  </c:strCache>
                </c:strRef>
              </c:tx>
              <c:dLblPos val="r"/>
              <c:showVal val="1"/>
            </c:dLbl>
            <c:dLbl>
              <c:idx val="25"/>
              <c:layout>
                <c:manualLayout>
                  <c:x val="-3.6976624059913442E-2"/>
                  <c:y val="2.7241767468753741E-2"/>
                </c:manualLayout>
              </c:layout>
              <c:tx>
                <c:strRef>
                  <c:f>'[81201761se1g001.xlsx]Lekári a zdravotné sestry'!$B$64</c:f>
                  <c:strCache>
                    <c:ptCount val="1"/>
                    <c:pt idx="0">
                      <c:v>ES</c:v>
                    </c:pt>
                  </c:strCache>
                </c:strRef>
              </c:tx>
              <c:dLblPos val="r"/>
              <c:showVal val="1"/>
            </c:dLbl>
            <c:dLbl>
              <c:idx val="26"/>
              <c:layout/>
              <c:tx>
                <c:strRef>
                  <c:f>'[81201761se1g001.xlsx]Lekári a zdravotné sestry'!$B$65</c:f>
                  <c:strCache>
                    <c:ptCount val="1"/>
                    <c:pt idx="0">
                      <c:v>SE</c:v>
                    </c:pt>
                  </c:strCache>
                </c:strRef>
              </c:tx>
              <c:dLblPos val="r"/>
              <c:showVal val="1"/>
            </c:dLbl>
            <c:dLbl>
              <c:idx val="27"/>
              <c:layout>
                <c:manualLayout>
                  <c:x val="-6.5252865988082526E-2"/>
                  <c:y val="0"/>
                </c:manualLayout>
              </c:layout>
              <c:tx>
                <c:strRef>
                  <c:f>'[81201761se1g001.xlsx]Lekári a zdravotné sestry'!$B$66</c:f>
                  <c:strCache>
                    <c:ptCount val="1"/>
                    <c:pt idx="0">
                      <c:v>UK</c:v>
                    </c:pt>
                  </c:strCache>
                </c:strRef>
              </c:tx>
              <c:dLblPos val="r"/>
              <c:showVal val="1"/>
            </c:dLbl>
            <c:dLbl>
              <c:idx val="28"/>
              <c:layout>
                <c:manualLayout>
                  <c:x val="-1.3050573197616541E-2"/>
                  <c:y val="-2.72417674687538E-2"/>
                </c:manualLayout>
              </c:layout>
              <c:tx>
                <c:strRef>
                  <c:f>'[81201761se1g001.xlsx]Lekári a zdravotné sestry'!$B$67</c:f>
                  <c:strCache>
                    <c:ptCount val="1"/>
                    <c:pt idx="0">
                      <c:v>EÚ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lang="en-GB" b="1">
                      <a:solidFill>
                        <a:srgbClr val="C00000"/>
                      </a:solidFill>
                    </a:defRPr>
                  </a:pPr>
                  <a:endParaRPr lang="sk-SK"/>
                </a:p>
              </c:txPr>
              <c:dLblPos val="r"/>
              <c:showVal val="1"/>
            </c:dLbl>
            <c:txPr>
              <a:bodyPr/>
              <a:lstStyle/>
              <a:p>
                <a:pPr>
                  <a:defRPr lang="en-GB"/>
                </a:pPr>
                <a:endParaRPr lang="sk-SK"/>
              </a:p>
            </c:txPr>
            <c:showVal val="1"/>
          </c:dLbls>
          <c:xVal>
            <c:numRef>
              <c:f>'[81201761se1g001.xlsx]Lekári a zdravotné sestry'!$C$39:$C$67</c:f>
              <c:numCache>
                <c:formatCode>0.0</c:formatCode>
                <c:ptCount val="29"/>
                <c:pt idx="0">
                  <c:v>5.0968999999999998</c:v>
                </c:pt>
                <c:pt idx="1">
                  <c:v>3.0175000000000001</c:v>
                </c:pt>
                <c:pt idx="2">
                  <c:v>4.0453999999999999</c:v>
                </c:pt>
                <c:pt idx="3">
                  <c:v>3.1914999999999987</c:v>
                </c:pt>
                <c:pt idx="4">
                  <c:v>3.5768999999999966</c:v>
                </c:pt>
                <c:pt idx="5">
                  <c:v>3.687900000000004</c:v>
                </c:pt>
                <c:pt idx="6">
                  <c:v>3.6570999999999998</c:v>
                </c:pt>
                <c:pt idx="7">
                  <c:v>3.4224999999999977</c:v>
                </c:pt>
                <c:pt idx="8">
                  <c:v>3.2063000000000001</c:v>
                </c:pt>
                <c:pt idx="9">
                  <c:v>3.3381999999999987</c:v>
                </c:pt>
                <c:pt idx="10">
                  <c:v>4.1393000000000004</c:v>
                </c:pt>
                <c:pt idx="11">
                  <c:v>6.3212000000000002</c:v>
                </c:pt>
                <c:pt idx="12">
                  <c:v>3.0972000000000004</c:v>
                </c:pt>
                <c:pt idx="13">
                  <c:v>2.8749999999999987</c:v>
                </c:pt>
                <c:pt idx="14">
                  <c:v>3.8382999999999967</c:v>
                </c:pt>
                <c:pt idx="15">
                  <c:v>3.1979000000000002</c:v>
                </c:pt>
                <c:pt idx="16">
                  <c:v>4.3391999999999999</c:v>
                </c:pt>
                <c:pt idx="17">
                  <c:v>2.9073000000000002</c:v>
                </c:pt>
                <c:pt idx="18">
                  <c:v>3.788100000000004</c:v>
                </c:pt>
                <c:pt idx="19">
                  <c:v>3.4744999999999977</c:v>
                </c:pt>
                <c:pt idx="20">
                  <c:v>2.3281000000000001</c:v>
                </c:pt>
                <c:pt idx="21">
                  <c:v>4.6139999999999946</c:v>
                </c:pt>
                <c:pt idx="22">
                  <c:v>2.7658999999999998</c:v>
                </c:pt>
                <c:pt idx="23">
                  <c:v>3.4512999999999967</c:v>
                </c:pt>
                <c:pt idx="24">
                  <c:v>2.8252999999999977</c:v>
                </c:pt>
                <c:pt idx="25">
                  <c:v>3.8451999999999997</c:v>
                </c:pt>
                <c:pt idx="26">
                  <c:v>4.1911000000000005</c:v>
                </c:pt>
                <c:pt idx="27">
                  <c:v>2.7894000000000001</c:v>
                </c:pt>
                <c:pt idx="28">
                  <c:v>3.5517469804491308</c:v>
                </c:pt>
              </c:numCache>
            </c:numRef>
          </c:xVal>
          <c:yVal>
            <c:numRef>
              <c:f>'[81201761se1g001.xlsx]Lekári a zdravotné sestry'!$D$39:$D$67</c:f>
              <c:numCache>
                <c:formatCode>0.0</c:formatCode>
                <c:ptCount val="29"/>
                <c:pt idx="0">
                  <c:v>8.0522000000000027</c:v>
                </c:pt>
                <c:pt idx="1">
                  <c:v>10.832400000000014</c:v>
                </c:pt>
                <c:pt idx="2">
                  <c:v>4.3740999999999985</c:v>
                </c:pt>
                <c:pt idx="3">
                  <c:v>5.8346</c:v>
                </c:pt>
                <c:pt idx="4">
                  <c:v>5.2308000000000003</c:v>
                </c:pt>
                <c:pt idx="5">
                  <c:v>8.0077000000000016</c:v>
                </c:pt>
                <c:pt idx="6">
                  <c:v>16.7011</c:v>
                </c:pt>
                <c:pt idx="7">
                  <c:v>6.0103</c:v>
                </c:pt>
                <c:pt idx="8">
                  <c:v>14.663500000000004</c:v>
                </c:pt>
                <c:pt idx="9">
                  <c:v>9.9155000000000157</c:v>
                </c:pt>
                <c:pt idx="10">
                  <c:v>13.343700000000002</c:v>
                </c:pt>
                <c:pt idx="11">
                  <c:v>3.2084000000000001</c:v>
                </c:pt>
                <c:pt idx="12">
                  <c:v>6.4687999999999999</c:v>
                </c:pt>
                <c:pt idx="13">
                  <c:v>11.909800000000002</c:v>
                </c:pt>
                <c:pt idx="14">
                  <c:v>5.4437000000000024</c:v>
                </c:pt>
                <c:pt idx="15">
                  <c:v>4.6840999999999955</c:v>
                </c:pt>
                <c:pt idx="16">
                  <c:v>7.6628999999999916</c:v>
                </c:pt>
                <c:pt idx="17">
                  <c:v>11.908300000000001</c:v>
                </c:pt>
                <c:pt idx="18">
                  <c:v>7.9444000000000008</c:v>
                </c:pt>
                <c:pt idx="19">
                  <c:v>10.466600000000016</c:v>
                </c:pt>
                <c:pt idx="20">
                  <c:v>5.1960999999999995</c:v>
                </c:pt>
                <c:pt idx="21">
                  <c:v>6.2883000000000004</c:v>
                </c:pt>
                <c:pt idx="22">
                  <c:v>6.4097000000000071</c:v>
                </c:pt>
                <c:pt idx="23">
                  <c:v>5.6977999999999955</c:v>
                </c:pt>
                <c:pt idx="24">
                  <c:v>8.782</c:v>
                </c:pt>
                <c:pt idx="25">
                  <c:v>5.286200000000008</c:v>
                </c:pt>
                <c:pt idx="26">
                  <c:v>11.1372</c:v>
                </c:pt>
                <c:pt idx="27">
                  <c:v>7.9019000000000004</c:v>
                </c:pt>
                <c:pt idx="28">
                  <c:v>8.4057764949118035</c:v>
                </c:pt>
              </c:numCache>
            </c:numRef>
          </c:yVal>
        </c:ser>
        <c:axId val="68660608"/>
        <c:axId val="70993408"/>
      </c:scatterChart>
      <c:valAx>
        <c:axId val="68660608"/>
        <c:scaling>
          <c:orientation val="minMax"/>
          <c:max val="7"/>
          <c:min val="1"/>
        </c:scaling>
        <c:axPos val="b"/>
        <c:majorGridlines>
          <c:spPr>
            <a:ln>
              <a:solidFill>
                <a:schemeClr val="bg1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lang="en-GB"/>
                </a:pPr>
                <a:r>
                  <a:rPr lang="en-GB" sz="1200" b="0" dirty="0" err="1"/>
                  <a:t>Počet</a:t>
                </a:r>
                <a:r>
                  <a:rPr lang="en-GB" sz="1200" b="0" dirty="0"/>
                  <a:t> </a:t>
                </a:r>
                <a:r>
                  <a:rPr lang="en-GB" sz="1200" b="0" dirty="0" err="1"/>
                  <a:t>lekárov</a:t>
                </a:r>
                <a:r>
                  <a:rPr lang="en-GB" sz="1200" b="0" dirty="0"/>
                  <a:t> </a:t>
                </a:r>
                <a:r>
                  <a:rPr lang="en-GB" sz="1200" b="0" dirty="0" err="1"/>
                  <a:t>vykonávajúcich</a:t>
                </a:r>
                <a:r>
                  <a:rPr lang="en-GB" sz="1200" b="0" dirty="0"/>
                  <a:t> </a:t>
                </a:r>
                <a:r>
                  <a:rPr lang="en-GB" sz="1200" b="0" dirty="0" err="1"/>
                  <a:t>lekársku</a:t>
                </a:r>
                <a:r>
                  <a:rPr lang="en-GB" sz="1200" b="0" dirty="0"/>
                  <a:t> </a:t>
                </a:r>
                <a:r>
                  <a:rPr lang="en-GB" sz="1200" b="0" dirty="0" err="1"/>
                  <a:t>prax</a:t>
                </a:r>
                <a:r>
                  <a:rPr lang="en-GB" sz="1200" b="0" dirty="0"/>
                  <a:t> </a:t>
                </a:r>
                <a:r>
                  <a:rPr lang="en-GB" sz="1200" b="0" dirty="0" err="1"/>
                  <a:t>na</a:t>
                </a:r>
                <a:r>
                  <a:rPr lang="en-GB" sz="1200" b="0" dirty="0"/>
                  <a:t> 1 000 </a:t>
                </a:r>
                <a:r>
                  <a:rPr lang="en-GB" sz="1200" b="0" dirty="0" err="1"/>
                  <a:t>obyvateľov</a:t>
                </a:r>
                <a:r>
                  <a:rPr lang="en-GB" sz="1200" b="0" dirty="0"/>
                  <a:t>, </a:t>
                </a:r>
                <a:r>
                  <a:rPr lang="en-GB" sz="1200" b="0" dirty="0" smtClean="0"/>
                  <a:t>2015</a:t>
                </a:r>
                <a:endParaRPr lang="en-GB" sz="1200" b="0" dirty="0"/>
              </a:p>
            </c:rich>
          </c:tx>
          <c:layout>
            <c:manualLayout>
              <c:xMode val="edge"/>
              <c:yMode val="edge"/>
              <c:x val="0.32406146704916061"/>
              <c:y val="0.9289442877875087"/>
            </c:manualLayout>
          </c:layout>
        </c:title>
        <c:numFmt formatCode="0" sourceLinked="0"/>
        <c:majorTickMark val="none"/>
        <c:tickLblPos val="low"/>
        <c:spPr>
          <a:ln>
            <a:solidFill>
              <a:srgbClr val="C00000"/>
            </a:solidFill>
          </a:ln>
        </c:spPr>
        <c:txPr>
          <a:bodyPr/>
          <a:lstStyle/>
          <a:p>
            <a:pPr>
              <a:defRPr lang="en-GB"/>
            </a:pPr>
            <a:endParaRPr lang="sk-SK"/>
          </a:p>
        </c:txPr>
        <c:crossAx val="70993408"/>
        <c:crossesAt val="8.41"/>
        <c:crossBetween val="midCat"/>
        <c:majorUnit val="1"/>
      </c:valAx>
      <c:valAx>
        <c:axId val="70993408"/>
        <c:scaling>
          <c:orientation val="minMax"/>
          <c:max val="20"/>
          <c:min val="0"/>
        </c:scaling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0" sourceLinked="0"/>
        <c:majorTickMark val="none"/>
        <c:tickLblPos val="low"/>
        <c:spPr>
          <a:ln>
            <a:solidFill>
              <a:srgbClr val="C00000"/>
            </a:solidFill>
          </a:ln>
        </c:spPr>
        <c:txPr>
          <a:bodyPr/>
          <a:lstStyle/>
          <a:p>
            <a:pPr>
              <a:defRPr lang="en-GB"/>
            </a:pPr>
            <a:endParaRPr lang="sk-SK"/>
          </a:p>
        </c:txPr>
        <c:crossAx val="68660608"/>
        <c:crossesAt val="3.55"/>
        <c:crossBetween val="midCat"/>
        <c:majorUnit val="5"/>
      </c:valAx>
      <c:spPr>
        <a:solidFill>
          <a:schemeClr val="bg1">
            <a:lumMod val="95000"/>
          </a:schemeClr>
        </a:solidFill>
        <a:ln>
          <a:solidFill>
            <a:schemeClr val="bg1">
              <a:lumMod val="50000"/>
            </a:schemeClr>
          </a:solidFill>
        </a:ln>
      </c:spPr>
    </c:plotArea>
    <c:plotVisOnly val="1"/>
    <c:dispBlanksAs val="gap"/>
  </c:chart>
  <c:spPr>
    <a:ln>
      <a:noFill/>
    </a:ln>
  </c:spPr>
  <c:txPr>
    <a:bodyPr/>
    <a:lstStyle/>
    <a:p>
      <a:pPr>
        <a:defRPr sz="800">
          <a:latin typeface="Arial" panose="020B0604020202020204" pitchFamily="34" charset="0"/>
          <a:cs typeface="Arial" panose="020B0604020202020204" pitchFamily="34" charset="0"/>
        </a:defRPr>
      </a:pPr>
      <a:endParaRPr lang="sk-SK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k-SK"/>
  <c:chart>
    <c:plotArea>
      <c:layout>
        <c:manualLayout>
          <c:layoutTarget val="inner"/>
          <c:xMode val="edge"/>
          <c:yMode val="edge"/>
          <c:x val="5.0156929684488739E-2"/>
          <c:y val="9.6489501312335663E-2"/>
          <c:w val="0.9380513854453314"/>
          <c:h val="0.70026141154244792"/>
        </c:manualLayout>
      </c:layout>
      <c:barChart>
        <c:barDir val="col"/>
        <c:grouping val="clustered"/>
        <c:ser>
          <c:idx val="0"/>
          <c:order val="0"/>
          <c:dPt>
            <c:idx val="16"/>
            <c:spPr>
              <a:solidFill>
                <a:schemeClr val="bg1">
                  <a:lumMod val="50000"/>
                </a:schemeClr>
              </a:solidFill>
            </c:spPr>
          </c:dPt>
          <c:dPt>
            <c:idx val="26"/>
            <c:spPr>
              <a:solidFill>
                <a:schemeClr val="accent3">
                  <a:lumMod val="75000"/>
                </a:schemeClr>
              </a:solidFill>
            </c:spPr>
          </c:dPt>
          <c:cat>
            <c:strRef>
              <c:f>'[81201761se1g001.xlsx]Podiel návštev centr. príjmu'!$A$32:$A$58</c:f>
              <c:strCache>
                <c:ptCount val="27"/>
                <c:pt idx="0">
                  <c:v>Dánsko</c:v>
                </c:pt>
                <c:pt idx="1">
                  <c:v>Belgicko</c:v>
                </c:pt>
                <c:pt idx="2">
                  <c:v>Grécko</c:v>
                </c:pt>
                <c:pt idx="3">
                  <c:v>Rumunsko</c:v>
                </c:pt>
                <c:pt idx="4">
                  <c:v>Írsko</c:v>
                </c:pt>
                <c:pt idx="5">
                  <c:v>Malta</c:v>
                </c:pt>
                <c:pt idx="6">
                  <c:v>Fínsko</c:v>
                </c:pt>
                <c:pt idx="7">
                  <c:v>Poľsko</c:v>
                </c:pt>
                <c:pt idx="8">
                  <c:v>Rakúsko</c:v>
                </c:pt>
                <c:pt idx="9">
                  <c:v>Litva</c:v>
                </c:pt>
                <c:pt idx="10">
                  <c:v>Lotyšsko</c:v>
                </c:pt>
                <c:pt idx="11">
                  <c:v>Maďarsko</c:v>
                </c:pt>
                <c:pt idx="12">
                  <c:v>Luxembursko</c:v>
                </c:pt>
                <c:pt idx="13">
                  <c:v>Taliansko</c:v>
                </c:pt>
                <c:pt idx="14">
                  <c:v>Španielsko</c:v>
                </c:pt>
                <c:pt idx="15">
                  <c:v>Cyprus</c:v>
                </c:pt>
                <c:pt idx="16">
                  <c:v>EÚ (26)</c:v>
                </c:pt>
                <c:pt idx="17">
                  <c:v>Holandsko</c:v>
                </c:pt>
                <c:pt idx="18">
                  <c:v>Nemecko</c:v>
                </c:pt>
                <c:pt idx="19">
                  <c:v>Portugalsko</c:v>
                </c:pt>
                <c:pt idx="20">
                  <c:v>Estónsko</c:v>
                </c:pt>
                <c:pt idx="21">
                  <c:v>Švédsko</c:v>
                </c:pt>
                <c:pt idx="22">
                  <c:v>Bulharsko</c:v>
                </c:pt>
                <c:pt idx="23">
                  <c:v>Anglicko</c:v>
                </c:pt>
                <c:pt idx="24">
                  <c:v>Slovinsko</c:v>
                </c:pt>
                <c:pt idx="25">
                  <c:v>Česká rep.</c:v>
                </c:pt>
                <c:pt idx="26">
                  <c:v>Slovenská rep.</c:v>
                </c:pt>
              </c:strCache>
            </c:strRef>
          </c:cat>
          <c:val>
            <c:numLit>
              <c:formatCode>General</c:formatCode>
              <c:ptCount val="27"/>
              <c:pt idx="0">
                <c:v>7.8</c:v>
              </c:pt>
              <c:pt idx="1">
                <c:v>10.7</c:v>
              </c:pt>
              <c:pt idx="2">
                <c:v>14.7</c:v>
              </c:pt>
              <c:pt idx="3">
                <c:v>14.9</c:v>
              </c:pt>
              <c:pt idx="4">
                <c:v>15.5</c:v>
              </c:pt>
              <c:pt idx="5">
                <c:v>16.5</c:v>
              </c:pt>
              <c:pt idx="6">
                <c:v>16.600000000000001</c:v>
              </c:pt>
              <c:pt idx="7">
                <c:v>17.899999999999999</c:v>
              </c:pt>
              <c:pt idx="8">
                <c:v>18.5</c:v>
              </c:pt>
              <c:pt idx="9">
                <c:v>21.8</c:v>
              </c:pt>
              <c:pt idx="10">
                <c:v>22.2</c:v>
              </c:pt>
              <c:pt idx="11">
                <c:v>22.3</c:v>
              </c:pt>
              <c:pt idx="12">
                <c:v>23.1</c:v>
              </c:pt>
              <c:pt idx="13">
                <c:v>23.3</c:v>
              </c:pt>
              <c:pt idx="14">
                <c:v>23.6</c:v>
              </c:pt>
              <c:pt idx="15">
                <c:v>24.3</c:v>
              </c:pt>
              <c:pt idx="16">
                <c:v>26.7</c:v>
              </c:pt>
              <c:pt idx="17">
                <c:v>28.7</c:v>
              </c:pt>
              <c:pt idx="18">
                <c:v>29</c:v>
              </c:pt>
              <c:pt idx="19">
                <c:v>30.6</c:v>
              </c:pt>
              <c:pt idx="20">
                <c:v>31</c:v>
              </c:pt>
              <c:pt idx="21">
                <c:v>31.9</c:v>
              </c:pt>
              <c:pt idx="22">
                <c:v>34.200000000000003</c:v>
              </c:pt>
              <c:pt idx="23">
                <c:v>38.700000000000003</c:v>
              </c:pt>
              <c:pt idx="24">
                <c:v>41.6</c:v>
              </c:pt>
              <c:pt idx="25">
                <c:v>51.9</c:v>
              </c:pt>
              <c:pt idx="26">
                <c:v>73.900000000000006</c:v>
              </c:pt>
            </c:numLit>
          </c:val>
        </c:ser>
        <c:gapWidth val="46"/>
        <c:overlap val="-22"/>
        <c:axId val="71257472"/>
        <c:axId val="71259264"/>
      </c:barChart>
      <c:catAx>
        <c:axId val="71257472"/>
        <c:scaling>
          <c:orientation val="minMax"/>
        </c:scaling>
        <c:axPos val="b"/>
        <c:numFmt formatCode="General" sourceLinked="0"/>
        <c:tickLblPos val="nextTo"/>
        <c:txPr>
          <a:bodyPr rot="-2700000" vert="horz"/>
          <a:lstStyle/>
          <a:p>
            <a:pPr>
              <a:defRPr lang="en-GB"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k-SK"/>
          </a:p>
        </c:txPr>
        <c:crossAx val="71259264"/>
        <c:crosses val="autoZero"/>
        <c:auto val="1"/>
        <c:lblAlgn val="ctr"/>
        <c:lblOffset val="100"/>
      </c:catAx>
      <c:valAx>
        <c:axId val="71259264"/>
        <c:scaling>
          <c:orientation val="minMax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1"/>
        <c:tickLblPos val="nextTo"/>
        <c:txPr>
          <a:bodyPr rot="0" vert="horz"/>
          <a:lstStyle/>
          <a:p>
            <a:pPr>
              <a:defRPr lang="en-GB"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k-SK"/>
          </a:p>
        </c:txPr>
        <c:crossAx val="71257472"/>
        <c:crosses val="autoZero"/>
        <c:crossBetween val="between"/>
        <c:majorUnit val="20"/>
      </c:valAx>
    </c:plotArea>
    <c:plotVisOnly val="1"/>
    <c:dispBlanksAs val="gap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sk-SK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k-SK"/>
  <c:chart>
    <c:plotArea>
      <c:layout>
        <c:manualLayout>
          <c:layoutTarget val="inner"/>
          <c:xMode val="edge"/>
          <c:yMode val="edge"/>
          <c:x val="5.2003621075143537E-2"/>
          <c:y val="7.9479880856295204E-2"/>
          <c:w val="0.92547516067533808"/>
          <c:h val="0.7967132022607607"/>
        </c:manualLayout>
      </c:layout>
      <c:barChart>
        <c:barDir val="col"/>
        <c:grouping val="clustered"/>
        <c:ser>
          <c:idx val="0"/>
          <c:order val="0"/>
          <c:tx>
            <c:strRef>
              <c:f>[81201761se1g001.xlsx]Hospitalizácie!$A$29</c:f>
              <c:strCache>
                <c:ptCount val="1"/>
                <c:pt idx="0">
                  <c:v>Slovenská republika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cat>
            <c:strRef>
              <c:f>[81201761se1g001.xlsx]Hospitalizácie!$B$28:$E$28</c:f>
              <c:strCache>
                <c:ptCount val="4"/>
                <c:pt idx="0">
                  <c:v>Astma a CHOCHP</c:v>
                </c:pt>
                <c:pt idx="1">
                  <c:v>Cukrovka</c:v>
                </c:pt>
                <c:pt idx="2">
                  <c:v>Kongestívne zlyhanie srdca</c:v>
                </c:pt>
                <c:pt idx="3">
                  <c:v>Vysoký tlak</c:v>
                </c:pt>
              </c:strCache>
            </c:strRef>
          </c:cat>
          <c:val>
            <c:numLit>
              <c:formatCode>General</c:formatCode>
              <c:ptCount val="4"/>
              <c:pt idx="0">
                <c:v>303</c:v>
              </c:pt>
              <c:pt idx="1">
                <c:v>204</c:v>
              </c:pt>
              <c:pt idx="2">
                <c:v>417</c:v>
              </c:pt>
              <c:pt idx="3">
                <c:v>350</c:v>
              </c:pt>
            </c:numLit>
          </c:val>
        </c:ser>
        <c:ser>
          <c:idx val="1"/>
          <c:order val="1"/>
          <c:tx>
            <c:strRef>
              <c:f>[81201761se1g001.xlsx]Hospitalizácie!$A$30</c:f>
              <c:strCache>
                <c:ptCount val="1"/>
                <c:pt idx="0">
                  <c:v>EÚ</c:v>
                </c:pt>
              </c:strCache>
            </c:strRef>
          </c:tx>
          <c:spPr>
            <a:solidFill>
              <a:srgbClr val="C00000"/>
            </a:solidFill>
          </c:spPr>
          <c:cat>
            <c:strRef>
              <c:f>[81201761se1g001.xlsx]Hospitalizácie!$B$28:$E$28</c:f>
              <c:strCache>
                <c:ptCount val="4"/>
                <c:pt idx="0">
                  <c:v>Astma a CHOCHP</c:v>
                </c:pt>
                <c:pt idx="1">
                  <c:v>Cukrovka</c:v>
                </c:pt>
                <c:pt idx="2">
                  <c:v>Kongestívne zlyhanie srdca</c:v>
                </c:pt>
                <c:pt idx="3">
                  <c:v>Vysoký tlak</c:v>
                </c:pt>
              </c:strCache>
            </c:strRef>
          </c:cat>
          <c:val>
            <c:numLit>
              <c:formatCode>General</c:formatCode>
              <c:ptCount val="4"/>
              <c:pt idx="0">
                <c:v>237</c:v>
              </c:pt>
              <c:pt idx="1">
                <c:v>134</c:v>
              </c:pt>
              <c:pt idx="2">
                <c:v>202</c:v>
              </c:pt>
              <c:pt idx="3">
                <c:v>94</c:v>
              </c:pt>
            </c:numLit>
          </c:val>
        </c:ser>
        <c:gapWidth val="100"/>
        <c:overlap val="-10"/>
        <c:axId val="71296128"/>
        <c:axId val="71297664"/>
      </c:barChart>
      <c:catAx>
        <c:axId val="7129612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GB"/>
            </a:pPr>
            <a:endParaRPr lang="sk-SK"/>
          </a:p>
        </c:txPr>
        <c:crossAx val="71297664"/>
        <c:crosses val="autoZero"/>
        <c:auto val="1"/>
        <c:lblAlgn val="ctr"/>
        <c:lblOffset val="100"/>
      </c:catAx>
      <c:valAx>
        <c:axId val="71297664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lang="en-GB"/>
            </a:pPr>
            <a:endParaRPr lang="sk-SK"/>
          </a:p>
        </c:txPr>
        <c:crossAx val="7129612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1637224166423651"/>
          <c:y val="2.3834927506035785E-2"/>
          <c:w val="0.54089513515379406"/>
          <c:h val="9.0580510176441545E-2"/>
        </c:manualLayout>
      </c:layout>
      <c:txPr>
        <a:bodyPr/>
        <a:lstStyle/>
        <a:p>
          <a:pPr>
            <a:defRPr lang="en-GB"/>
          </a:pPr>
          <a:endParaRPr lang="sk-SK"/>
        </a:p>
      </c:txPr>
    </c:legend>
    <c:plotVisOnly val="1"/>
    <c:dispBlanksAs val="gap"/>
  </c:chart>
  <c:spPr>
    <a:ln>
      <a:noFill/>
    </a:ln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sk-SK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k-SK"/>
  <c:chart>
    <c:plotArea>
      <c:layout>
        <c:manualLayout>
          <c:layoutTarget val="inner"/>
          <c:xMode val="edge"/>
          <c:yMode val="edge"/>
          <c:x val="5.3289196029954286E-2"/>
          <c:y val="2.9150823827629912E-2"/>
          <c:w val="0.93888888888888999"/>
          <c:h val="0.86215296004665964"/>
        </c:manualLayout>
      </c:layout>
      <c:barChart>
        <c:barDir val="col"/>
        <c:grouping val="clustered"/>
        <c:ser>
          <c:idx val="0"/>
          <c:order val="0"/>
          <c:tx>
            <c:strRef>
              <c:f>'[81201761se1g001.xlsx]Ľudské zdroje'!$A$27</c:f>
              <c:strCache>
                <c:ptCount val="1"/>
                <c:pt idx="0">
                  <c:v>Bratislavský kraj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cat>
            <c:strRef>
              <c:f>'[81201761se1g001.xlsx]Ľudské zdroje'!$B$26:$C$26</c:f>
              <c:strCache>
                <c:ptCount val="2"/>
                <c:pt idx="0">
                  <c:v>Lekári </c:v>
                </c:pt>
                <c:pt idx="1">
                  <c:v>Zdravotné sestry a pôrodné asistentky</c:v>
                </c:pt>
              </c:strCache>
            </c:strRef>
          </c:cat>
          <c:val>
            <c:numLit>
              <c:formatCode>General</c:formatCode>
              <c:ptCount val="2"/>
              <c:pt idx="0">
                <c:v>6.7822000000000013</c:v>
              </c:pt>
              <c:pt idx="1">
                <c:v>10.328500000000002</c:v>
              </c:pt>
            </c:numLit>
          </c:val>
        </c:ser>
        <c:ser>
          <c:idx val="1"/>
          <c:order val="1"/>
          <c:tx>
            <c:strRef>
              <c:f>'[81201761se1g001.xlsx]Ľudské zdroje'!$A$28</c:f>
              <c:strCache>
                <c:ptCount val="1"/>
                <c:pt idx="0">
                  <c:v>Východné Slovensko</c:v>
                </c:pt>
              </c:strCache>
            </c:strRef>
          </c:tx>
          <c:spPr>
            <a:solidFill>
              <a:srgbClr val="C00000"/>
            </a:solidFill>
          </c:spPr>
          <c:cat>
            <c:strRef>
              <c:f>'[81201761se1g001.xlsx]Ľudské zdroje'!$B$26:$C$26</c:f>
              <c:strCache>
                <c:ptCount val="2"/>
                <c:pt idx="0">
                  <c:v>Lekári </c:v>
                </c:pt>
                <c:pt idx="1">
                  <c:v>Zdravotné sestry a pôrodné asistentky</c:v>
                </c:pt>
              </c:strCache>
            </c:strRef>
          </c:cat>
          <c:val>
            <c:numLit>
              <c:formatCode>General</c:formatCode>
              <c:ptCount val="2"/>
              <c:pt idx="0">
                <c:v>3.3394999999999948</c:v>
              </c:pt>
              <c:pt idx="1">
                <c:v>5.9847000000000001</c:v>
              </c:pt>
            </c:numLit>
          </c:val>
        </c:ser>
        <c:ser>
          <c:idx val="2"/>
          <c:order val="2"/>
          <c:tx>
            <c:strRef>
              <c:f>'[81201761se1g001.xlsx]Ľudské zdroje'!$A$29</c:f>
              <c:strCache>
                <c:ptCount val="1"/>
                <c:pt idx="0">
                  <c:v>Stredné Slovensko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'[81201761se1g001.xlsx]Ľudské zdroje'!$B$26:$C$26</c:f>
              <c:strCache>
                <c:ptCount val="2"/>
                <c:pt idx="0">
                  <c:v>Lekári </c:v>
                </c:pt>
                <c:pt idx="1">
                  <c:v>Zdravotné sestry a pôrodné asistentky</c:v>
                </c:pt>
              </c:strCache>
            </c:strRef>
          </c:cat>
          <c:val>
            <c:numLit>
              <c:formatCode>General</c:formatCode>
              <c:ptCount val="2"/>
              <c:pt idx="0">
                <c:v>3.0686</c:v>
              </c:pt>
              <c:pt idx="1">
                <c:v>5.7132000000000014</c:v>
              </c:pt>
            </c:numLit>
          </c:val>
        </c:ser>
        <c:ser>
          <c:idx val="3"/>
          <c:order val="3"/>
          <c:tx>
            <c:strRef>
              <c:f>'[81201761se1g001.xlsx]Ľudské zdroje'!$A$30</c:f>
              <c:strCache>
                <c:ptCount val="1"/>
                <c:pt idx="0">
                  <c:v>Západné Slovensko</c:v>
                </c:pt>
              </c:strCache>
            </c:strRef>
          </c:tx>
          <c:spPr>
            <a:solidFill>
              <a:srgbClr val="0070C0"/>
            </a:solidFill>
          </c:spPr>
          <c:cat>
            <c:strRef>
              <c:f>'[81201761se1g001.xlsx]Ľudské zdroje'!$B$26:$C$26</c:f>
              <c:strCache>
                <c:ptCount val="2"/>
                <c:pt idx="0">
                  <c:v>Lekári </c:v>
                </c:pt>
                <c:pt idx="1">
                  <c:v>Zdravotné sestry a pôrodné asistentky</c:v>
                </c:pt>
              </c:strCache>
            </c:strRef>
          </c:cat>
          <c:val>
            <c:numLit>
              <c:formatCode>General</c:formatCode>
              <c:ptCount val="2"/>
              <c:pt idx="0">
                <c:v>2.6326999999999967</c:v>
              </c:pt>
              <c:pt idx="1">
                <c:v>5.0023</c:v>
              </c:pt>
            </c:numLit>
          </c:val>
        </c:ser>
        <c:gapWidth val="100"/>
        <c:overlap val="-10"/>
        <c:axId val="71524736"/>
        <c:axId val="71526272"/>
      </c:barChart>
      <c:catAx>
        <c:axId val="7152473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GB"/>
            </a:pPr>
            <a:endParaRPr lang="sk-SK"/>
          </a:p>
        </c:txPr>
        <c:crossAx val="71526272"/>
        <c:crosses val="autoZero"/>
        <c:auto val="1"/>
        <c:lblAlgn val="ctr"/>
        <c:lblOffset val="100"/>
      </c:catAx>
      <c:valAx>
        <c:axId val="71526272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lang="en-GB"/>
            </a:pPr>
            <a:endParaRPr lang="sk-SK"/>
          </a:p>
        </c:txPr>
        <c:crossAx val="7152473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7.8859444221217989E-2"/>
          <c:y val="2.2602679252249451E-3"/>
          <c:w val="0.92114063161459914"/>
          <c:h val="7.6861388948003123E-2"/>
        </c:manualLayout>
      </c:layout>
      <c:txPr>
        <a:bodyPr/>
        <a:lstStyle/>
        <a:p>
          <a:pPr>
            <a:defRPr lang="en-GB"/>
          </a:pPr>
          <a:endParaRPr lang="sk-SK"/>
        </a:p>
      </c:txPr>
    </c:legend>
    <c:plotVisOnly val="1"/>
    <c:dispBlanksAs val="gap"/>
  </c:chart>
  <c:spPr>
    <a:ln>
      <a:noFill/>
    </a:ln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sk-SK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0.15775</cdr:x>
      <cdr:y>0.08139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0"/>
          <a:ext cx="1050608" cy="239809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000">
              <a:latin typeface="Arial"/>
              <a:cs typeface="Arial"/>
            </a:rPr>
            <a:t>PKS v EUR</a:t>
          </a:r>
        </a:p>
      </cdr:txBody>
    </cdr:sp>
  </cdr:relSizeAnchor>
  <cdr:relSizeAnchor xmlns:cdr="http://schemas.openxmlformats.org/drawingml/2006/chartDrawing">
    <cdr:from>
      <cdr:x>0.88771</cdr:x>
      <cdr:y>0</cdr:y>
    </cdr:from>
    <cdr:to>
      <cdr:x>1</cdr:x>
      <cdr:y>0.06595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5912168" y="0"/>
          <a:ext cx="747832" cy="239809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000">
              <a:latin typeface="Arial"/>
              <a:cs typeface="Arial"/>
            </a:rPr>
            <a:t>% HDP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0.38825</cdr:x>
      <cdr:y>0.82607</cdr:y>
    </cdr:from>
    <cdr:to>
      <cdr:x>0.49266</cdr:x>
      <cdr:y>0.87514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66950" y="3465988"/>
          <a:ext cx="609600" cy="2059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GB" sz="800">
              <a:solidFill>
                <a:srgbClr val="C00000"/>
              </a:solidFill>
              <a:latin typeface="Arial"/>
              <a:cs typeface="Arial"/>
            </a:rPr>
            <a:t>EÚ: 3,6</a:t>
          </a:r>
        </a:p>
      </cdr:txBody>
    </cdr:sp>
  </cdr:relSizeAnchor>
  <cdr:relSizeAnchor xmlns:cdr="http://schemas.openxmlformats.org/drawingml/2006/chartDrawing">
    <cdr:from>
      <cdr:x>0.02121</cdr:x>
      <cdr:y>0.49239</cdr:y>
    </cdr:from>
    <cdr:to>
      <cdr:x>0.13268</cdr:x>
      <cdr:y>0.54143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23825" y="2065959"/>
          <a:ext cx="650875" cy="2057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800">
              <a:solidFill>
                <a:srgbClr val="C00000"/>
              </a:solidFill>
              <a:latin typeface="Arial"/>
              <a:cs typeface="Arial"/>
            </a:rPr>
            <a:t>EÚ:</a:t>
          </a:r>
          <a:r>
            <a:rPr lang="en-GB" sz="800"/>
            <a:t> </a:t>
          </a:r>
          <a:r>
            <a:rPr lang="en-GB" sz="800">
              <a:solidFill>
                <a:srgbClr val="C00000"/>
              </a:solidFill>
              <a:latin typeface="Arial"/>
              <a:cs typeface="Arial"/>
            </a:rPr>
            <a:t>8,4</a:t>
          </a:r>
        </a:p>
      </cdr:txBody>
    </cdr:sp>
  </cdr:relSizeAnchor>
  <cdr:relSizeAnchor xmlns:cdr="http://schemas.openxmlformats.org/drawingml/2006/chartDrawing">
    <cdr:from>
      <cdr:x>0.0369</cdr:x>
      <cdr:y>0.07474</cdr:y>
    </cdr:from>
    <cdr:to>
      <cdr:x>0.26016</cdr:x>
      <cdr:y>0.23656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24234" y="496550"/>
          <a:ext cx="1961782" cy="107508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50000"/>
          </a:schemeClr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GB" sz="1400" dirty="0" err="1">
              <a:solidFill>
                <a:schemeClr val="bg1"/>
              </a:solidFill>
              <a:latin typeface="Arial"/>
              <a:cs typeface="Arial"/>
            </a:rPr>
            <a:t>Nízky</a:t>
          </a:r>
          <a:r>
            <a:rPr lang="en-GB" sz="1400" dirty="0">
              <a:solidFill>
                <a:schemeClr val="bg1"/>
              </a:solidFill>
              <a:latin typeface="Arial"/>
              <a:cs typeface="Arial"/>
            </a:rPr>
            <a:t> </a:t>
          </a:r>
          <a:r>
            <a:rPr lang="en-GB" sz="1400" dirty="0" err="1">
              <a:solidFill>
                <a:schemeClr val="bg1"/>
              </a:solidFill>
              <a:latin typeface="Arial"/>
              <a:cs typeface="Arial"/>
            </a:rPr>
            <a:t>počet</a:t>
          </a:r>
          <a:r>
            <a:rPr lang="en-GB" sz="1400" dirty="0">
              <a:solidFill>
                <a:schemeClr val="bg1"/>
              </a:solidFill>
              <a:latin typeface="Arial"/>
              <a:cs typeface="Arial"/>
            </a:rPr>
            <a:t> </a:t>
          </a:r>
          <a:r>
            <a:rPr lang="en-GB" sz="1400" dirty="0" err="1">
              <a:solidFill>
                <a:schemeClr val="bg1"/>
              </a:solidFill>
              <a:latin typeface="Arial"/>
              <a:cs typeface="Arial"/>
            </a:rPr>
            <a:t>lekárov</a:t>
          </a:r>
          <a:endParaRPr lang="en-GB" sz="1400" dirty="0">
            <a:solidFill>
              <a:schemeClr val="bg1"/>
            </a:solidFill>
            <a:latin typeface="Arial"/>
            <a:cs typeface="Arial"/>
          </a:endParaRPr>
        </a:p>
        <a:p xmlns:a="http://schemas.openxmlformats.org/drawingml/2006/main">
          <a:r>
            <a:rPr lang="en-GB" sz="1400" dirty="0" err="1">
              <a:solidFill>
                <a:schemeClr val="bg1"/>
              </a:solidFill>
              <a:latin typeface="Arial"/>
              <a:cs typeface="Arial"/>
            </a:rPr>
            <a:t>Vysoký</a:t>
          </a:r>
          <a:r>
            <a:rPr lang="en-GB" sz="1400" dirty="0">
              <a:solidFill>
                <a:schemeClr val="bg1"/>
              </a:solidFill>
              <a:latin typeface="Arial"/>
              <a:cs typeface="Arial"/>
            </a:rPr>
            <a:t> </a:t>
          </a:r>
          <a:r>
            <a:rPr lang="en-GB" sz="1400" dirty="0" err="1">
              <a:solidFill>
                <a:schemeClr val="bg1"/>
              </a:solidFill>
              <a:latin typeface="Arial"/>
              <a:cs typeface="Arial"/>
            </a:rPr>
            <a:t>počet</a:t>
          </a:r>
          <a:r>
            <a:rPr lang="en-GB" sz="1400" dirty="0">
              <a:solidFill>
                <a:schemeClr val="bg1"/>
              </a:solidFill>
              <a:latin typeface="Arial"/>
              <a:cs typeface="Arial"/>
            </a:rPr>
            <a:t> </a:t>
          </a:r>
          <a:r>
            <a:rPr lang="en-GB" sz="1400" dirty="0" err="1">
              <a:solidFill>
                <a:schemeClr val="bg1"/>
              </a:solidFill>
              <a:latin typeface="Arial"/>
              <a:cs typeface="Arial"/>
            </a:rPr>
            <a:t>sestier</a:t>
          </a:r>
          <a:endParaRPr lang="en-GB" sz="1400" dirty="0">
            <a:solidFill>
              <a:schemeClr val="bg1"/>
            </a:solidFill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0.64655</cdr:x>
      <cdr:y>0.07776</cdr:y>
    </cdr:from>
    <cdr:to>
      <cdr:x>0.87582</cdr:x>
      <cdr:y>0.24419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5357851" y="477730"/>
          <a:ext cx="1899874" cy="102246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50000"/>
          </a:schemeClr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400" dirty="0" err="1">
              <a:solidFill>
                <a:schemeClr val="bg1"/>
              </a:solidFill>
              <a:latin typeface="Arial"/>
              <a:cs typeface="Arial"/>
            </a:rPr>
            <a:t>Vysoký</a:t>
          </a:r>
          <a:r>
            <a:rPr lang="en-GB" sz="1400" dirty="0">
              <a:solidFill>
                <a:schemeClr val="bg1"/>
              </a:solidFill>
              <a:latin typeface="Arial"/>
              <a:cs typeface="Arial"/>
            </a:rPr>
            <a:t> </a:t>
          </a:r>
          <a:r>
            <a:rPr lang="en-GB" sz="1400" dirty="0" err="1">
              <a:solidFill>
                <a:schemeClr val="bg1"/>
              </a:solidFill>
              <a:latin typeface="Arial"/>
              <a:cs typeface="Arial"/>
            </a:rPr>
            <a:t>počet</a:t>
          </a:r>
          <a:r>
            <a:rPr lang="en-GB" sz="1400" dirty="0">
              <a:solidFill>
                <a:schemeClr val="bg1"/>
              </a:solidFill>
              <a:latin typeface="Arial"/>
              <a:cs typeface="Arial"/>
            </a:rPr>
            <a:t> </a:t>
          </a:r>
          <a:r>
            <a:rPr lang="en-GB" sz="1400" dirty="0" err="1">
              <a:solidFill>
                <a:schemeClr val="bg1"/>
              </a:solidFill>
              <a:latin typeface="Arial"/>
              <a:cs typeface="Arial"/>
            </a:rPr>
            <a:t>lekárov</a:t>
          </a:r>
          <a:endParaRPr lang="en-GB" sz="1400" dirty="0">
            <a:solidFill>
              <a:schemeClr val="bg1"/>
            </a:solidFill>
            <a:latin typeface="Arial"/>
            <a:cs typeface="Arial"/>
          </a:endParaRPr>
        </a:p>
        <a:p xmlns:a="http://schemas.openxmlformats.org/drawingml/2006/main">
          <a:r>
            <a:rPr lang="en-GB" sz="1400" dirty="0" err="1">
              <a:solidFill>
                <a:schemeClr val="bg1"/>
              </a:solidFill>
              <a:latin typeface="Arial"/>
              <a:cs typeface="Arial"/>
            </a:rPr>
            <a:t>Vysoký</a:t>
          </a:r>
          <a:r>
            <a:rPr lang="en-GB" sz="1400" dirty="0">
              <a:solidFill>
                <a:schemeClr val="bg1"/>
              </a:solidFill>
              <a:latin typeface="Arial"/>
              <a:cs typeface="Arial"/>
            </a:rPr>
            <a:t> </a:t>
          </a:r>
          <a:r>
            <a:rPr lang="en-GB" sz="1400" dirty="0" err="1">
              <a:solidFill>
                <a:schemeClr val="bg1"/>
              </a:solidFill>
              <a:latin typeface="Arial"/>
              <a:cs typeface="Arial"/>
            </a:rPr>
            <a:t>počet</a:t>
          </a:r>
          <a:r>
            <a:rPr lang="en-GB" sz="1400" dirty="0">
              <a:solidFill>
                <a:schemeClr val="bg1"/>
              </a:solidFill>
              <a:latin typeface="Arial"/>
              <a:cs typeface="Arial"/>
            </a:rPr>
            <a:t> </a:t>
          </a:r>
          <a:r>
            <a:rPr lang="en-GB" sz="1400" dirty="0" err="1">
              <a:solidFill>
                <a:schemeClr val="bg1"/>
              </a:solidFill>
              <a:latin typeface="Arial"/>
              <a:cs typeface="Arial"/>
            </a:rPr>
            <a:t>sestier</a:t>
          </a:r>
          <a:endParaRPr lang="en-GB" sz="1400" dirty="0">
            <a:solidFill>
              <a:schemeClr val="bg1"/>
            </a:solidFill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0.65</cdr:x>
      <cdr:y>0.73256</cdr:y>
    </cdr:from>
    <cdr:to>
      <cdr:x>0.87656</cdr:x>
      <cdr:y>0.8793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5572164" y="4500594"/>
          <a:ext cx="1942171" cy="90151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50000"/>
          </a:schemeClr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400" dirty="0" err="1">
              <a:solidFill>
                <a:schemeClr val="bg1"/>
              </a:solidFill>
              <a:latin typeface="Arial"/>
              <a:cs typeface="Arial"/>
            </a:rPr>
            <a:t>Vysoký</a:t>
          </a:r>
          <a:r>
            <a:rPr lang="en-GB" sz="1400" dirty="0">
              <a:solidFill>
                <a:schemeClr val="bg1"/>
              </a:solidFill>
              <a:latin typeface="Arial"/>
              <a:cs typeface="Arial"/>
            </a:rPr>
            <a:t> </a:t>
          </a:r>
          <a:r>
            <a:rPr lang="en-GB" sz="1400" dirty="0" err="1">
              <a:solidFill>
                <a:schemeClr val="bg1"/>
              </a:solidFill>
              <a:latin typeface="Arial"/>
              <a:cs typeface="Arial"/>
            </a:rPr>
            <a:t>počet</a:t>
          </a:r>
          <a:r>
            <a:rPr lang="en-GB" sz="1400" dirty="0">
              <a:solidFill>
                <a:schemeClr val="bg1"/>
              </a:solidFill>
              <a:latin typeface="Arial"/>
              <a:cs typeface="Arial"/>
            </a:rPr>
            <a:t> </a:t>
          </a:r>
          <a:r>
            <a:rPr lang="en-GB" sz="1400" dirty="0" err="1">
              <a:solidFill>
                <a:schemeClr val="bg1"/>
              </a:solidFill>
              <a:latin typeface="Arial"/>
              <a:cs typeface="Arial"/>
            </a:rPr>
            <a:t>lekárov</a:t>
          </a:r>
          <a:endParaRPr lang="en-GB" sz="1400" dirty="0">
            <a:solidFill>
              <a:schemeClr val="bg1"/>
            </a:solidFill>
            <a:latin typeface="Arial"/>
            <a:cs typeface="Arial"/>
          </a:endParaRPr>
        </a:p>
        <a:p xmlns:a="http://schemas.openxmlformats.org/drawingml/2006/main">
          <a:r>
            <a:rPr lang="en-GB" sz="1400" dirty="0" err="1">
              <a:solidFill>
                <a:schemeClr val="bg1"/>
              </a:solidFill>
              <a:latin typeface="Arial"/>
              <a:cs typeface="Arial"/>
            </a:rPr>
            <a:t>Nízky</a:t>
          </a:r>
          <a:r>
            <a:rPr lang="en-GB" sz="1400" dirty="0">
              <a:solidFill>
                <a:schemeClr val="bg1"/>
              </a:solidFill>
              <a:latin typeface="Arial"/>
              <a:cs typeface="Arial"/>
            </a:rPr>
            <a:t> </a:t>
          </a:r>
          <a:r>
            <a:rPr lang="en-GB" sz="1400" dirty="0" err="1">
              <a:solidFill>
                <a:schemeClr val="bg1"/>
              </a:solidFill>
              <a:latin typeface="Arial"/>
              <a:cs typeface="Arial"/>
            </a:rPr>
            <a:t>počet</a:t>
          </a:r>
          <a:r>
            <a:rPr lang="en-GB" sz="1400" dirty="0">
              <a:solidFill>
                <a:schemeClr val="bg1"/>
              </a:solidFill>
              <a:latin typeface="Arial"/>
              <a:cs typeface="Arial"/>
            </a:rPr>
            <a:t> </a:t>
          </a:r>
          <a:r>
            <a:rPr lang="en-GB" sz="1400" dirty="0" err="1">
              <a:solidFill>
                <a:schemeClr val="bg1"/>
              </a:solidFill>
              <a:latin typeface="Arial"/>
              <a:cs typeface="Arial"/>
            </a:rPr>
            <a:t>sestier</a:t>
          </a:r>
          <a:endParaRPr lang="en-GB" sz="1400" dirty="0">
            <a:solidFill>
              <a:schemeClr val="bg1"/>
            </a:solidFill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0.03333</cdr:x>
      <cdr:y>0.73256</cdr:y>
    </cdr:from>
    <cdr:to>
      <cdr:x>0.25833</cdr:x>
      <cdr:y>0.87648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285752" y="4500588"/>
          <a:ext cx="1928789" cy="88419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50000"/>
          </a:schemeClr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400" dirty="0" err="1">
              <a:solidFill>
                <a:schemeClr val="bg1"/>
              </a:solidFill>
              <a:latin typeface="Arial"/>
              <a:cs typeface="Arial"/>
            </a:rPr>
            <a:t>Nízky</a:t>
          </a:r>
          <a:r>
            <a:rPr lang="en-GB" sz="1400" dirty="0">
              <a:solidFill>
                <a:schemeClr val="bg1"/>
              </a:solidFill>
              <a:latin typeface="Arial"/>
              <a:cs typeface="Arial"/>
            </a:rPr>
            <a:t> </a:t>
          </a:r>
          <a:r>
            <a:rPr lang="en-GB" sz="1400" dirty="0" err="1">
              <a:solidFill>
                <a:schemeClr val="bg1"/>
              </a:solidFill>
              <a:latin typeface="Arial"/>
              <a:cs typeface="Arial"/>
            </a:rPr>
            <a:t>počet</a:t>
          </a:r>
          <a:r>
            <a:rPr lang="en-GB" sz="1400" dirty="0">
              <a:solidFill>
                <a:schemeClr val="bg1"/>
              </a:solidFill>
              <a:latin typeface="Arial"/>
              <a:cs typeface="Arial"/>
            </a:rPr>
            <a:t> </a:t>
          </a:r>
          <a:r>
            <a:rPr lang="en-GB" sz="1400" dirty="0" err="1">
              <a:solidFill>
                <a:schemeClr val="bg1"/>
              </a:solidFill>
              <a:latin typeface="Arial"/>
              <a:cs typeface="Arial"/>
            </a:rPr>
            <a:t>lekárov</a:t>
          </a:r>
          <a:endParaRPr lang="en-GB" sz="1400" dirty="0">
            <a:solidFill>
              <a:schemeClr val="bg1"/>
            </a:solidFill>
            <a:latin typeface="Arial"/>
            <a:cs typeface="Arial"/>
          </a:endParaRPr>
        </a:p>
        <a:p xmlns:a="http://schemas.openxmlformats.org/drawingml/2006/main">
          <a:r>
            <a:rPr lang="en-GB" sz="1400" dirty="0" err="1">
              <a:solidFill>
                <a:schemeClr val="bg1"/>
              </a:solidFill>
              <a:latin typeface="Arial"/>
              <a:cs typeface="Arial"/>
            </a:rPr>
            <a:t>Nízky</a:t>
          </a:r>
          <a:r>
            <a:rPr lang="en-GB" sz="1400" dirty="0">
              <a:solidFill>
                <a:schemeClr val="bg1"/>
              </a:solidFill>
              <a:latin typeface="Arial"/>
              <a:cs typeface="Arial"/>
            </a:rPr>
            <a:t> </a:t>
          </a:r>
          <a:r>
            <a:rPr lang="en-GB" sz="1400" dirty="0" err="1">
              <a:solidFill>
                <a:schemeClr val="bg1"/>
              </a:solidFill>
              <a:latin typeface="Arial"/>
              <a:cs typeface="Arial"/>
            </a:rPr>
            <a:t>počet</a:t>
          </a:r>
          <a:r>
            <a:rPr lang="en-GB" sz="1400" dirty="0">
              <a:solidFill>
                <a:schemeClr val="bg1"/>
              </a:solidFill>
              <a:latin typeface="Arial"/>
              <a:cs typeface="Arial"/>
            </a:rPr>
            <a:t> </a:t>
          </a:r>
          <a:r>
            <a:rPr lang="en-GB" sz="1400" dirty="0" err="1">
              <a:solidFill>
                <a:schemeClr val="bg1"/>
              </a:solidFill>
              <a:latin typeface="Arial"/>
              <a:cs typeface="Arial"/>
            </a:rPr>
            <a:t>sestier</a:t>
          </a:r>
          <a:endParaRPr lang="en-GB" sz="1400" dirty="0">
            <a:solidFill>
              <a:schemeClr val="bg1"/>
            </a:solidFill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0.69167</cdr:x>
      <cdr:y>0.05814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0" y="0"/>
          <a:ext cx="5929354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GB" sz="1200" dirty="0" err="1">
              <a:latin typeface="Arial"/>
              <a:cs typeface="Arial"/>
            </a:rPr>
            <a:t>Počet</a:t>
          </a:r>
          <a:r>
            <a:rPr lang="en-GB" sz="1200" dirty="0">
              <a:latin typeface="Arial"/>
              <a:cs typeface="Arial"/>
            </a:rPr>
            <a:t> </a:t>
          </a:r>
          <a:r>
            <a:rPr lang="en-GB" sz="1200" dirty="0" err="1">
              <a:latin typeface="Arial"/>
              <a:cs typeface="Arial"/>
            </a:rPr>
            <a:t>zdravotných</a:t>
          </a:r>
          <a:r>
            <a:rPr lang="en-GB" sz="1200" dirty="0">
              <a:latin typeface="Arial"/>
              <a:cs typeface="Arial"/>
            </a:rPr>
            <a:t> </a:t>
          </a:r>
          <a:r>
            <a:rPr lang="en-GB" sz="1200" dirty="0" err="1">
              <a:latin typeface="Arial"/>
              <a:cs typeface="Arial"/>
            </a:rPr>
            <a:t>sestier</a:t>
          </a:r>
          <a:r>
            <a:rPr lang="en-GB" sz="1200" dirty="0">
              <a:latin typeface="Arial"/>
              <a:cs typeface="Arial"/>
            </a:rPr>
            <a:t> </a:t>
          </a:r>
          <a:r>
            <a:rPr lang="en-GB" sz="1200" dirty="0" err="1">
              <a:latin typeface="Arial"/>
              <a:cs typeface="Arial"/>
            </a:rPr>
            <a:t>vykonávajúcich</a:t>
          </a:r>
          <a:r>
            <a:rPr lang="en-GB" sz="1200" dirty="0">
              <a:latin typeface="Arial"/>
              <a:cs typeface="Arial"/>
            </a:rPr>
            <a:t> </a:t>
          </a:r>
          <a:r>
            <a:rPr lang="en-GB" sz="1200" dirty="0" err="1">
              <a:latin typeface="Arial"/>
              <a:cs typeface="Arial"/>
            </a:rPr>
            <a:t>svoje</a:t>
          </a:r>
          <a:r>
            <a:rPr lang="en-GB" sz="1200" dirty="0">
              <a:latin typeface="Arial"/>
              <a:cs typeface="Arial"/>
            </a:rPr>
            <a:t> </a:t>
          </a:r>
          <a:r>
            <a:rPr lang="en-GB" sz="1200" dirty="0" err="1">
              <a:latin typeface="Arial"/>
              <a:cs typeface="Arial"/>
            </a:rPr>
            <a:t>povolanie</a:t>
          </a:r>
          <a:r>
            <a:rPr lang="en-GB" sz="1200" dirty="0">
              <a:latin typeface="Arial"/>
              <a:cs typeface="Arial"/>
            </a:rPr>
            <a:t> </a:t>
          </a:r>
          <a:r>
            <a:rPr lang="en-GB" sz="1200" dirty="0" err="1">
              <a:latin typeface="Arial"/>
              <a:cs typeface="Arial"/>
            </a:rPr>
            <a:t>na</a:t>
          </a:r>
          <a:r>
            <a:rPr lang="en-GB" sz="1200" dirty="0">
              <a:latin typeface="Arial"/>
              <a:cs typeface="Arial"/>
            </a:rPr>
            <a:t> 1 000 </a:t>
          </a:r>
          <a:r>
            <a:rPr lang="en-GB" sz="1200" dirty="0" err="1">
              <a:latin typeface="Arial"/>
              <a:cs typeface="Arial"/>
            </a:rPr>
            <a:t>obyvateľov</a:t>
          </a:r>
          <a:r>
            <a:rPr lang="en-GB" sz="1200" dirty="0">
              <a:latin typeface="Arial"/>
              <a:cs typeface="Arial"/>
            </a:rPr>
            <a:t>, </a:t>
          </a:r>
          <a:r>
            <a:rPr lang="en-GB" sz="1200" dirty="0" smtClean="0">
              <a:latin typeface="Arial"/>
              <a:cs typeface="Arial"/>
            </a:rPr>
            <a:t>2015</a:t>
          </a:r>
          <a:endParaRPr lang="en-GB" sz="12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0.00175</cdr:x>
      <cdr:y>0.00544</cdr:y>
    </cdr:from>
    <cdr:to>
      <cdr:x>0.04545</cdr:x>
      <cdr:y>0.07609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9525" y="19060"/>
          <a:ext cx="238125" cy="2476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800">
              <a:latin typeface="Arial"/>
              <a:cs typeface="Arial"/>
            </a:rPr>
            <a:t>% 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0.08549</cdr:x>
      <cdr:y>0.12162</cdr:y>
    </cdr:from>
    <cdr:to>
      <cdr:x>0.3871</cdr:x>
      <cdr:y>0.19933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4846" y="342909"/>
          <a:ext cx="1781158" cy="2190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/>
            <a:t>na 1 000 obyvateľov</a:t>
          </a:r>
          <a:endParaRPr lang="en-GB" sz="14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799B44-312D-4DA0-9121-B4284285A86C}" type="datetimeFigureOut">
              <a:rPr lang="sk-SK" smtClean="0"/>
              <a:pPr/>
              <a:t>1. 9. 2019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51ABEE-7622-40AA-A3B0-DCAFB7CD99EE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sk-SK" dirty="0" smtClean="0"/>
              <a:t> Združenie všeobecných lekárov pre dospelých SR </a:t>
            </a:r>
            <a:r>
              <a:rPr lang="sk-SK" dirty="0" err="1" smtClean="0"/>
              <a:t>o.z</a:t>
            </a:r>
            <a:r>
              <a:rPr lang="sk-SK" dirty="0" smtClean="0"/>
              <a:t>. vzniklo na jeseň 2016 ako reflexia na problematickú situáciu všeobecného lekárstva v Slovenskej Republike a súvisiace</a:t>
            </a:r>
            <a:r>
              <a:rPr lang="sk-SK" baseline="0" dirty="0" smtClean="0"/>
              <a:t> systémové otázky zdravotnej starostlivosti na Slovensku vôbec</a:t>
            </a:r>
          </a:p>
          <a:p>
            <a:pPr>
              <a:buFontTx/>
              <a:buChar char="-"/>
            </a:pPr>
            <a:r>
              <a:rPr lang="sk-SK" b="1" baseline="0" dirty="0" smtClean="0"/>
              <a:t> ciele ZVLDSR sú zhrnuté len v 3 zásadných bodoch, z ktorých 1. bod hovorí o podpore medicínskych kompetencií VLD</a:t>
            </a:r>
            <a:endParaRPr lang="sk-SK" b="1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8F6E3-9B1F-46EA-9C1F-FDC44D1757BD}" type="slidenum">
              <a:rPr lang="sk-SK" smtClean="0"/>
              <a:pPr/>
              <a:t>2</a:t>
            </a:fld>
            <a:endParaRPr lang="sk-SK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b="1" dirty="0" smtClean="0"/>
              <a:t>Bez koncepcie financovania neexistuje žiadna koncepcia!</a:t>
            </a:r>
            <a:r>
              <a:rPr lang="sk-SK" b="1" baseline="0" dirty="0" smtClean="0"/>
              <a:t>  </a:t>
            </a:r>
            <a:r>
              <a:rPr lang="sk-SK" dirty="0" smtClean="0"/>
              <a:t>...a</a:t>
            </a:r>
            <a:r>
              <a:rPr lang="sk-SK" baseline="0" dirty="0" smtClean="0"/>
              <a:t> akékoľvek kompetencie sú reálne, len ak sú vykonateľné!</a:t>
            </a:r>
          </a:p>
          <a:p>
            <a:r>
              <a:rPr lang="sk-SK" b="1" baseline="0" dirty="0" smtClean="0"/>
              <a:t>Predvídateľné financovanie = </a:t>
            </a:r>
            <a:r>
              <a:rPr lang="sk-SK" baseline="0" dirty="0" smtClean="0"/>
              <a:t>krytie investícií (personálna obnova, kapacity, rozvoj medicíny + integrácia ZS) </a:t>
            </a:r>
            <a:r>
              <a:rPr lang="sk-SK" b="1" baseline="0" dirty="0" smtClean="0"/>
              <a:t>+</a:t>
            </a:r>
            <a:r>
              <a:rPr lang="sk-SK" baseline="0" dirty="0" smtClean="0"/>
              <a:t> krytie špecificky zvýšených prevádzkových nákladov (dostupnosť, rómske komunity, DSS)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51ABEE-7622-40AA-A3B0-DCAFB7CD99EE}" type="slidenum">
              <a:rPr lang="sk-SK" smtClean="0"/>
              <a:pPr/>
              <a:t>13</a:t>
            </a:fld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...vychádzame z faktov !</a:t>
            </a:r>
          </a:p>
          <a:p>
            <a:pPr>
              <a:buFontTx/>
              <a:buChar char="-"/>
            </a:pPr>
            <a:r>
              <a:rPr lang="sk-SK" dirty="0" smtClean="0"/>
              <a:t>v zozname len vybrané široko akceptované zdroje informácií</a:t>
            </a:r>
          </a:p>
          <a:p>
            <a:pPr>
              <a:buFontTx/>
              <a:buChar char="-"/>
            </a:pPr>
            <a:r>
              <a:rPr lang="sk-SK" dirty="0" smtClean="0"/>
              <a:t> z</a:t>
            </a:r>
            <a:r>
              <a:rPr lang="sk-SK" baseline="0" dirty="0" smtClean="0"/>
              <a:t> porovnania vynakladaných zdrojov na zdravotnú starostlivosť je zrejmé, že pracujeme v „inom“ prostredí, ako je priemer EÚ a existujú rezervy v porovnaní s vyspelejšími </a:t>
            </a:r>
            <a:r>
              <a:rPr lang="sk-SK" baseline="0" dirty="0" err="1" smtClean="0"/>
              <a:t>krajnami</a:t>
            </a:r>
            <a:r>
              <a:rPr lang="sk-SK" baseline="0" dirty="0" smtClean="0"/>
              <a:t> EU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51ABEE-7622-40AA-A3B0-DCAFB7CD99EE}" type="slidenum">
              <a:rPr lang="sk-SK" smtClean="0"/>
              <a:pPr/>
              <a:t>3</a:t>
            </a:fld>
            <a:endParaRPr lang="sk-S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- Kardiovaskulárne ochorenia a rakovina zodpovedá</a:t>
            </a:r>
            <a:r>
              <a:rPr lang="sk-SK" baseline="0" dirty="0" smtClean="0"/>
              <a:t> za </a:t>
            </a:r>
            <a:r>
              <a:rPr lang="sk-SK" dirty="0" smtClean="0"/>
              <a:t>bezmála</a:t>
            </a:r>
            <a:r>
              <a:rPr lang="sk-SK" baseline="0" dirty="0" smtClean="0"/>
              <a:t> ¾ úmrtí – je možné významne ovplyvniť výsledok starostlivosti o pacienta systémovou zmenou postoja k primárnej starostlivosti?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51ABEE-7622-40AA-A3B0-DCAFB7CD99EE}" type="slidenum">
              <a:rPr lang="sk-SK" smtClean="0"/>
              <a:pPr/>
              <a:t>4</a:t>
            </a:fld>
            <a:endParaRPr lang="sk-S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Ľudské zdroje sú zjavne obmedzené, sme pod priemerom EÚ a Slovensko bude jednou z krajín EÚ najvýznamnejšie postihnutých demografickou</a:t>
            </a:r>
            <a:r>
              <a:rPr lang="sk-SK" baseline="0" dirty="0" smtClean="0"/>
              <a:t> zmenou v súvislosti so skokovým zostarnutím populácie narodenej v 70-tych rokoch minulého storočia. Máme dôvod sa zamyslieť nad systémovými opatreniami v ZS? 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51ABEE-7622-40AA-A3B0-DCAFB7CD99EE}" type="slidenum">
              <a:rPr lang="sk-SK" smtClean="0"/>
              <a:pPr/>
              <a:t>5</a:t>
            </a:fld>
            <a:endParaRPr lang="sk-S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Je vzťah medzi vysokou návštevnosťou lekára pacientom,</a:t>
            </a:r>
            <a:r>
              <a:rPr lang="sk-SK" baseline="0" dirty="0" smtClean="0"/>
              <a:t> </a:t>
            </a:r>
            <a:r>
              <a:rPr lang="sk-SK" dirty="0" smtClean="0"/>
              <a:t>nedostatkom VLD a prebytkom špecialistov dostatočne presvedčivý? Alebo to spolu nesúvisí? 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51ABEE-7622-40AA-A3B0-DCAFB7CD99EE}" type="slidenum">
              <a:rPr lang="sk-SK" smtClean="0"/>
              <a:pPr/>
              <a:t>6</a:t>
            </a:fld>
            <a:endParaRPr lang="sk-S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Silnejším sektorom primárnej zdravotnej starostlivosti by sa mohlo predísť častým hospitalizáciám. Je naivné sa domnievať, že na Slovensku nie je možné dosiahnuť porovnateľné počty hospitalizácií pri adekvátnych zmenách v organizácii prvého kontaktu a jeho systémového postavenia v zdravotnej starostlivosti. </a:t>
            </a:r>
            <a:r>
              <a:rPr lang="sk-SK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 redukcia hospitalizácií</a:t>
            </a:r>
            <a:r>
              <a:rPr lang="sk-SK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pre dekompenzovanú hypertenziu v súčte s hospitalizáciami pre srdcové zlyhanie a cukrovku (prípadne CHOCHP) </a:t>
            </a:r>
            <a:r>
              <a:rPr lang="sk-SK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polovicu nedosiahnuteľná?!</a:t>
            </a:r>
            <a:endParaRPr lang="sk-SK" b="1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51ABEE-7622-40AA-A3B0-DCAFB7CD99EE}" type="slidenum">
              <a:rPr lang="sk-SK" smtClean="0"/>
              <a:pPr/>
              <a:t>7</a:t>
            </a:fld>
            <a:endParaRPr lang="sk-S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MYSLÍME SYSTÉMOVO – neznamená to, že vymýšľame niečo nové! Všetko potrebné</a:t>
            </a:r>
            <a:r>
              <a:rPr lang="sk-SK" baseline="0" dirty="0" smtClean="0"/>
              <a:t> pre zmysluplnú zmenu systému ZS na Slovensku je vymyslené!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51ABEE-7622-40AA-A3B0-DCAFB7CD99EE}" type="slidenum">
              <a:rPr lang="sk-SK" smtClean="0"/>
              <a:pPr/>
              <a:t>9</a:t>
            </a:fld>
            <a:endParaRPr lang="sk-S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Zákon je tým váženejší (chválený), čím</a:t>
            </a:r>
            <a:r>
              <a:rPr lang="sk-SK" baseline="0" dirty="0" smtClean="0"/>
              <a:t> je pre prax efektívnejší (má hmatateľné „výstupy“ v systémovom chápaní)</a:t>
            </a:r>
          </a:p>
          <a:p>
            <a:r>
              <a:rPr lang="sk-SK" baseline="0" dirty="0" smtClean="0"/>
              <a:t>Systém financovania ZS v SR nevytvára potrebné predpoklady pre koncepciu ZS a jej predvídateľné zabezpečenie v budúcnosti (ako ľudské, tak aj finančné zdroje sú prirodzene obmedzené a trh nie je univerzálnym riešením všetkých otázok týkajúcich sa spoločenskej kohézie, stability a demokratického vývoja)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51ABEE-7622-40AA-A3B0-DCAFB7CD99EE}" type="slidenum">
              <a:rPr lang="sk-SK" smtClean="0"/>
              <a:pPr/>
              <a:t>11</a:t>
            </a:fld>
            <a:endParaRPr lang="sk-SK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Ako inak</a:t>
            </a:r>
            <a:r>
              <a:rPr lang="sk-SK" baseline="0" dirty="0" smtClean="0"/>
              <a:t> sa má vláda v právnom štáte starať o budúcnosť a rozvoj ako zmysluplným uplatňovaním zákonodarnej iniciatívy a dohľadom nad dodržiavaním stanovených pravidiel?  Je naivné sa na Slovensku domnievať, že zdravé uplatňovanie moci má vytvárať prostredie predvídateľnej budúcnosti </a:t>
            </a:r>
            <a:r>
              <a:rPr lang="sk-SK" baseline="0" dirty="0" smtClean="0"/>
              <a:t>zdravotnej starostlivosti, práva </a:t>
            </a:r>
            <a:r>
              <a:rPr lang="sk-SK" baseline="0" smtClean="0"/>
              <a:t>na zdravie a </a:t>
            </a:r>
            <a:r>
              <a:rPr lang="sk-SK" baseline="0" dirty="0" smtClean="0"/>
              <a:t>zdravé životné prostredie?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51ABEE-7622-40AA-A3B0-DCAFB7CD99EE}" type="slidenum">
              <a:rPr lang="sk-SK" smtClean="0"/>
              <a:pPr/>
              <a:t>12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49F0-B375-4C3B-B59C-9E2C8CF2A109}" type="datetimeFigureOut">
              <a:rPr lang="sk-SK" smtClean="0"/>
              <a:pPr/>
              <a:t>1. 9. 2019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E31C-1CE2-4C17-A494-837BBFCCEF4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49F0-B375-4C3B-B59C-9E2C8CF2A109}" type="datetimeFigureOut">
              <a:rPr lang="sk-SK" smtClean="0"/>
              <a:pPr/>
              <a:t>1. 9. 2019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E31C-1CE2-4C17-A494-837BBFCCEF4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49F0-B375-4C3B-B59C-9E2C8CF2A109}" type="datetimeFigureOut">
              <a:rPr lang="sk-SK" smtClean="0"/>
              <a:pPr/>
              <a:t>1. 9. 2019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E31C-1CE2-4C17-A494-837BBFCCEF4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49F0-B375-4C3B-B59C-9E2C8CF2A109}" type="datetimeFigureOut">
              <a:rPr lang="sk-SK" smtClean="0"/>
              <a:pPr/>
              <a:t>1. 9. 2019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E31C-1CE2-4C17-A494-837BBFCCEF4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49F0-B375-4C3B-B59C-9E2C8CF2A109}" type="datetimeFigureOut">
              <a:rPr lang="sk-SK" smtClean="0"/>
              <a:pPr/>
              <a:t>1. 9. 2019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E31C-1CE2-4C17-A494-837BBFCCEF4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49F0-B375-4C3B-B59C-9E2C8CF2A109}" type="datetimeFigureOut">
              <a:rPr lang="sk-SK" smtClean="0"/>
              <a:pPr/>
              <a:t>1. 9. 2019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E31C-1CE2-4C17-A494-837BBFCCEF4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49F0-B375-4C3B-B59C-9E2C8CF2A109}" type="datetimeFigureOut">
              <a:rPr lang="sk-SK" smtClean="0"/>
              <a:pPr/>
              <a:t>1. 9. 2019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E31C-1CE2-4C17-A494-837BBFCCEF4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49F0-B375-4C3B-B59C-9E2C8CF2A109}" type="datetimeFigureOut">
              <a:rPr lang="sk-SK" smtClean="0"/>
              <a:pPr/>
              <a:t>1. 9. 2019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E31C-1CE2-4C17-A494-837BBFCCEF4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49F0-B375-4C3B-B59C-9E2C8CF2A109}" type="datetimeFigureOut">
              <a:rPr lang="sk-SK" smtClean="0"/>
              <a:pPr/>
              <a:t>1. 9. 2019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E31C-1CE2-4C17-A494-837BBFCCEF4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49F0-B375-4C3B-B59C-9E2C8CF2A109}" type="datetimeFigureOut">
              <a:rPr lang="sk-SK" smtClean="0"/>
              <a:pPr/>
              <a:t>1. 9. 2019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E31C-1CE2-4C17-A494-837BBFCCEF4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49F0-B375-4C3B-B59C-9E2C8CF2A109}" type="datetimeFigureOut">
              <a:rPr lang="sk-SK" smtClean="0"/>
              <a:pPr/>
              <a:t>1. 9. 2019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E31C-1CE2-4C17-A494-837BBFCCEF4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249F0-B375-4C3B-B59C-9E2C8CF2A109}" type="datetimeFigureOut">
              <a:rPr lang="sk-SK" smtClean="0"/>
              <a:pPr/>
              <a:t>1. 9. 2019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EE31C-1CE2-4C17-A494-837BBFCCEF45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85786" y="1142984"/>
            <a:ext cx="7772400" cy="2071702"/>
          </a:xfrm>
        </p:spPr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rgbClr val="660033"/>
                </a:solidFill>
              </a:rPr>
              <a:t>Koncepčné financovanie všeobecného lekárstva </a:t>
            </a:r>
            <a:br>
              <a:rPr lang="sk-SK" b="1" dirty="0" smtClean="0">
                <a:solidFill>
                  <a:srgbClr val="660033"/>
                </a:solidFill>
              </a:rPr>
            </a:br>
            <a:r>
              <a:rPr lang="sk-SK" b="1" dirty="0" smtClean="0">
                <a:solidFill>
                  <a:srgbClr val="660033"/>
                </a:solidFill>
              </a:rPr>
              <a:t>garantované zákonom 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=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57290" y="3357562"/>
            <a:ext cx="6400800" cy="1471626"/>
          </a:xfrm>
        </p:spPr>
        <p:txBody>
          <a:bodyPr/>
          <a:lstStyle/>
          <a:p>
            <a:r>
              <a:rPr lang="sk-SK" b="1" dirty="0" smtClean="0">
                <a:solidFill>
                  <a:srgbClr val="002060"/>
                </a:solidFill>
              </a:rPr>
              <a:t>podmienka pevného základu systému zdravotnej starostlivosti</a:t>
            </a:r>
            <a:endParaRPr lang="sk-SK" b="1" dirty="0">
              <a:solidFill>
                <a:srgbClr val="002060"/>
              </a:solidFill>
            </a:endParaRPr>
          </a:p>
        </p:txBody>
      </p:sp>
      <p:pic>
        <p:nvPicPr>
          <p:cNvPr id="4" name="Obrázok 3" descr="logo-c52f759b36521c23db2c6cddb713bd3be84f06e9871e3860a92a50447db5d2b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43306" y="4572008"/>
            <a:ext cx="1928826" cy="1820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sk-SK" dirty="0" smtClean="0"/>
              <a:t>FINANCOVANIE - PRINCÍPY </a:t>
            </a:r>
            <a:endParaRPr lang="sk-SK" dirty="0"/>
          </a:p>
        </p:txBody>
      </p:sp>
      <p:sp>
        <p:nvSpPr>
          <p:cNvPr id="4" name="Obdĺžnik 3"/>
          <p:cNvSpPr/>
          <p:nvPr/>
        </p:nvSpPr>
        <p:spPr>
          <a:xfrm>
            <a:off x="214282" y="1928802"/>
            <a:ext cx="8643998" cy="114300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Obdĺžnik 4"/>
          <p:cNvSpPr/>
          <p:nvPr/>
        </p:nvSpPr>
        <p:spPr>
          <a:xfrm>
            <a:off x="214282" y="5143512"/>
            <a:ext cx="8715436" cy="35719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14282" y="1285860"/>
            <a:ext cx="8643998" cy="5357850"/>
          </a:xfrm>
        </p:spPr>
        <p:txBody>
          <a:bodyPr>
            <a:normAutofit fontScale="70000" lnSpcReduction="20000"/>
          </a:bodyPr>
          <a:lstStyle/>
          <a:p>
            <a:r>
              <a:rPr lang="sk-SK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Plat (</a:t>
            </a:r>
            <a:r>
              <a:rPr lang="sk-SK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salary</a:t>
            </a:r>
            <a:r>
              <a:rPr lang="sk-SK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vedie k šetrnosti a k zníženiu kvality ZS, k poklesu výkonov a znižuje celkové náklady</a:t>
            </a:r>
          </a:p>
          <a:p>
            <a:r>
              <a:rPr lang="sk-SK" b="1" dirty="0" smtClean="0">
                <a:solidFill>
                  <a:srgbClr val="C00000"/>
                </a:solidFill>
              </a:rPr>
              <a:t>Podľa počtu pacientov (</a:t>
            </a:r>
            <a:r>
              <a:rPr lang="sk-SK" b="1" dirty="0" err="1" smtClean="0">
                <a:solidFill>
                  <a:srgbClr val="C00000"/>
                </a:solidFill>
              </a:rPr>
              <a:t>capitation</a:t>
            </a:r>
            <a:r>
              <a:rPr lang="sk-SK" b="1" dirty="0" smtClean="0">
                <a:solidFill>
                  <a:srgbClr val="C00000"/>
                </a:solidFill>
              </a:rPr>
              <a:t>) </a:t>
            </a:r>
            <a:r>
              <a:rPr lang="sk-SK" dirty="0" smtClean="0">
                <a:solidFill>
                  <a:srgbClr val="C00000"/>
                </a:solidFill>
              </a:rPr>
              <a:t>– podnecuje záujem o prevenciu a celkový zdravotný stav pacientov</a:t>
            </a:r>
          </a:p>
          <a:p>
            <a:r>
              <a:rPr lang="sk-SK" b="1" dirty="0" smtClean="0">
                <a:solidFill>
                  <a:srgbClr val="C00000"/>
                </a:solidFill>
              </a:rPr>
              <a:t>Podľa výkonov (</a:t>
            </a:r>
            <a:r>
              <a:rPr lang="sk-SK" b="1" dirty="0" err="1" smtClean="0">
                <a:solidFill>
                  <a:srgbClr val="C00000"/>
                </a:solidFill>
              </a:rPr>
              <a:t>fee-for-service</a:t>
            </a:r>
            <a:r>
              <a:rPr lang="sk-SK" b="1" dirty="0" smtClean="0">
                <a:solidFill>
                  <a:srgbClr val="C00000"/>
                </a:solidFill>
              </a:rPr>
              <a:t>) </a:t>
            </a:r>
            <a:r>
              <a:rPr lang="sk-SK" dirty="0" smtClean="0">
                <a:solidFill>
                  <a:srgbClr val="C00000"/>
                </a:solidFill>
              </a:rPr>
              <a:t>– obvykle podľa zoznamu výkonov a sadzieb za výkony – vedie k celkovému zvyšovaniu výkonov</a:t>
            </a:r>
          </a:p>
          <a:p>
            <a:r>
              <a:rPr lang="sk-SK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Podľa prípadu (</a:t>
            </a:r>
            <a:r>
              <a:rPr lang="sk-SK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case</a:t>
            </a:r>
            <a:r>
              <a:rPr lang="sk-SK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k-SK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payment</a:t>
            </a:r>
            <a:r>
              <a:rPr lang="sk-SK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DRG) 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prihliada na stanovenú diagnózu a stupeň rozvoja choroby. Vysoké náklady na informačný systém, vo výsledku však zvyšuje efektivitu a kvalitu ZS</a:t>
            </a:r>
          </a:p>
          <a:p>
            <a:r>
              <a:rPr lang="sk-SK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Úhrada za návštevu pacienta (single </a:t>
            </a:r>
            <a:r>
              <a:rPr lang="sk-SK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charge</a:t>
            </a:r>
            <a:r>
              <a:rPr lang="sk-SK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paušál za jednu návštevu pacienta</a:t>
            </a:r>
          </a:p>
          <a:p>
            <a:r>
              <a:rPr lang="sk-SK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Úhrada za ošetrovací deň (</a:t>
            </a:r>
            <a:r>
              <a:rPr lang="sk-SK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daily</a:t>
            </a:r>
            <a:r>
              <a:rPr lang="sk-SK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k-SK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charge</a:t>
            </a:r>
            <a:r>
              <a:rPr lang="sk-SK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môže viesť k predlžovaniu hospitalizácií</a:t>
            </a:r>
          </a:p>
          <a:p>
            <a:r>
              <a:rPr lang="sk-SK" b="1" dirty="0" smtClean="0">
                <a:solidFill>
                  <a:srgbClr val="C00000"/>
                </a:solidFill>
              </a:rPr>
              <a:t>Úhrada za dohodnutú prácu (</a:t>
            </a:r>
            <a:r>
              <a:rPr lang="sk-SK" b="1" dirty="0" err="1" smtClean="0">
                <a:solidFill>
                  <a:srgbClr val="C00000"/>
                </a:solidFill>
              </a:rPr>
              <a:t>flat-rate</a:t>
            </a:r>
            <a:r>
              <a:rPr lang="sk-SK" b="1" dirty="0" smtClean="0">
                <a:solidFill>
                  <a:srgbClr val="C00000"/>
                </a:solidFill>
              </a:rPr>
              <a:t> = bonus </a:t>
            </a:r>
            <a:r>
              <a:rPr lang="sk-SK" b="1" dirty="0" err="1" smtClean="0">
                <a:solidFill>
                  <a:srgbClr val="C00000"/>
                </a:solidFill>
              </a:rPr>
              <a:t>payment</a:t>
            </a:r>
            <a:r>
              <a:rPr lang="sk-SK" b="1" dirty="0" smtClean="0">
                <a:solidFill>
                  <a:srgbClr val="C00000"/>
                </a:solidFill>
              </a:rPr>
              <a:t>)</a:t>
            </a:r>
          </a:p>
          <a:p>
            <a:r>
              <a:rPr lang="sk-SK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Rozpočet (</a:t>
            </a:r>
            <a:r>
              <a:rPr lang="sk-SK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global</a:t>
            </a:r>
            <a:r>
              <a:rPr lang="sk-SK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k-SK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payment</a:t>
            </a:r>
            <a:r>
              <a:rPr lang="sk-SK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určenie výšky disponibilných zdrojov s určitou miernou voľnosti v štruktúre výdavkov </a:t>
            </a:r>
            <a:endParaRPr lang="sk-SK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sk-SK" dirty="0" smtClean="0"/>
              <a:t>SYSTÉM FINANCOVANIA ZS v SR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14282" y="1214422"/>
            <a:ext cx="8643998" cy="5357850"/>
          </a:xfrm>
        </p:spPr>
        <p:txBody>
          <a:bodyPr>
            <a:normAutofit fontScale="70000" lnSpcReduction="20000"/>
          </a:bodyPr>
          <a:lstStyle/>
          <a:p>
            <a:r>
              <a:rPr lang="sk-SK" b="1" dirty="0" smtClean="0">
                <a:solidFill>
                  <a:srgbClr val="7030A0"/>
                </a:solidFill>
              </a:rPr>
              <a:t>Pluralitný – poisťovací systém </a:t>
            </a:r>
            <a:r>
              <a:rPr lang="sk-SK" dirty="0" smtClean="0"/>
              <a:t>= povinné verejné zdravotné poistenie z príspevkov zamestnancov, zamestnávateľov a štátu s možnosťou spoluúčasti pacienta</a:t>
            </a:r>
          </a:p>
          <a:p>
            <a:r>
              <a:rPr lang="sk-SK" b="1" dirty="0" smtClean="0">
                <a:solidFill>
                  <a:srgbClr val="7030A0"/>
                </a:solidFill>
              </a:rPr>
              <a:t>Trhový princíp súťaže:  1.poisťovní o pacienta </a:t>
            </a:r>
            <a:r>
              <a:rPr lang="sk-SK" dirty="0" smtClean="0"/>
              <a:t>(pri rovnakých službách pre všetkých pacientov) </a:t>
            </a:r>
            <a:r>
              <a:rPr lang="sk-SK" b="1" dirty="0" smtClean="0">
                <a:solidFill>
                  <a:srgbClr val="7030A0"/>
                </a:solidFill>
              </a:rPr>
              <a:t>2. poskytovateľov o zmluvu s poisťovňami</a:t>
            </a:r>
            <a:r>
              <a:rPr lang="sk-SK" b="1" dirty="0" smtClean="0"/>
              <a:t> </a:t>
            </a:r>
            <a:r>
              <a:rPr lang="sk-SK" dirty="0" smtClean="0"/>
              <a:t>– individuálne rokovania o kvalite, cenách a objemoch ZS (počet lôžok, počet ambulantných poskytovateľov)</a:t>
            </a:r>
          </a:p>
          <a:p>
            <a:r>
              <a:rPr lang="sk-SK" dirty="0" smtClean="0"/>
              <a:t>Na zaručenie dostupnosti poskytovateľov vláda stanovuje požiadavku minimálnej siete poskytovateľov</a:t>
            </a:r>
          </a:p>
          <a:p>
            <a:r>
              <a:rPr lang="sk-SK" b="1" dirty="0" smtClean="0">
                <a:solidFill>
                  <a:srgbClr val="7030A0"/>
                </a:solidFill>
              </a:rPr>
              <a:t>Ústrednú úlohu pri správe systému ZS má MZ SR pričom úsilie o formovanie systému sa sústreďuje na hľadanie štruktúry, v ktorej je rovnováha medzi konkurenčným trhom a reguláciou.</a:t>
            </a:r>
          </a:p>
          <a:p>
            <a:r>
              <a:rPr lang="sk-SK" dirty="0" smtClean="0"/>
              <a:t>Existujú aj osobitné programy pre desaťpercentnú rómsku menšinu, ktorá má horší zdravotný stav ako celková populácia </a:t>
            </a:r>
          </a:p>
          <a:p>
            <a:r>
              <a:rPr lang="sk-SK" dirty="0" smtClean="0"/>
              <a:t>Vzorec prerozdeľovania podľa veku, pohlavia, hospodárskej činnosti a spotreby liekov slúži na zmiernenie rizikových rozdielov medzi poisťovňami</a:t>
            </a:r>
          </a:p>
          <a:p>
            <a:r>
              <a:rPr lang="sk-SK" b="1" dirty="0" smtClean="0">
                <a:solidFill>
                  <a:srgbClr val="FF0000"/>
                </a:solidFill>
              </a:rPr>
              <a:t>„LEX PLUS LAUDATUR, QUANDO RATIONE PROBATUR“</a:t>
            </a:r>
            <a:endParaRPr lang="sk-SK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8"/>
          </a:xfrm>
        </p:spPr>
        <p:txBody>
          <a:bodyPr>
            <a:normAutofit/>
          </a:bodyPr>
          <a:lstStyle/>
          <a:p>
            <a:r>
              <a:rPr lang="sk-SK" dirty="0" smtClean="0">
                <a:solidFill>
                  <a:srgbClr val="FF0000"/>
                </a:solidFill>
              </a:rPr>
              <a:t>ODPORÚČANIA </a:t>
            </a:r>
            <a:br>
              <a:rPr lang="sk-SK" dirty="0" smtClean="0">
                <a:solidFill>
                  <a:srgbClr val="FF0000"/>
                </a:solidFill>
              </a:rPr>
            </a:br>
            <a:r>
              <a:rPr lang="sk-SK" sz="2400" dirty="0" smtClean="0">
                <a:solidFill>
                  <a:srgbClr val="FF0000"/>
                </a:solidFill>
              </a:rPr>
              <a:t>(NAD)NÁRODNÝCH AUTORÍT</a:t>
            </a:r>
            <a:endParaRPr lang="sk-SK" sz="2400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14282" y="1571612"/>
            <a:ext cx="8715436" cy="5143536"/>
          </a:xfrm>
        </p:spPr>
        <p:txBody>
          <a:bodyPr>
            <a:normAutofit fontScale="77500" lnSpcReduction="20000"/>
          </a:bodyPr>
          <a:lstStyle/>
          <a:p>
            <a:r>
              <a:rPr lang="sk-SK" b="1" dirty="0" smtClean="0">
                <a:solidFill>
                  <a:srgbClr val="7030A0"/>
                </a:solidFill>
              </a:rPr>
              <a:t>Rozšírenie a posilnenie postavenia VLD v systéme ZS zakotvené v legislatíve – nová koncepcia VL so stanovením nových kompetencií VLD</a:t>
            </a:r>
          </a:p>
          <a:p>
            <a:r>
              <a:rPr lang="sk-SK" dirty="0" err="1" smtClean="0"/>
              <a:t>Kapitačné</a:t>
            </a:r>
            <a:r>
              <a:rPr lang="sk-SK" dirty="0" smtClean="0"/>
              <a:t> vzorce umožňujúce odstupňované zohľadnenie výkonnosti poskytovateľa</a:t>
            </a:r>
          </a:p>
          <a:p>
            <a:r>
              <a:rPr lang="sk-SK" dirty="0" smtClean="0"/>
              <a:t>Úhrady viazané na výkon, alebo zoskupené platby, ktoré by stimulovali kvalitu starostlivosti o chronické ochorenia prevenciu a koordináciu starostlivosti o pacienta – horizontálna a vertikálna integrácia starostlivosti o pacienta </a:t>
            </a:r>
          </a:p>
          <a:p>
            <a:r>
              <a:rPr lang="sk-SK" dirty="0" smtClean="0">
                <a:solidFill>
                  <a:srgbClr val="7030A0"/>
                </a:solidFill>
              </a:rPr>
              <a:t>Definícia a rozšírenie kompetencií sestier a iných zdravotníckych pracovníkov v prvom kontakte</a:t>
            </a:r>
          </a:p>
          <a:p>
            <a:r>
              <a:rPr lang="sk-SK" dirty="0" smtClean="0">
                <a:solidFill>
                  <a:srgbClr val="FF0000"/>
                </a:solidFill>
              </a:rPr>
              <a:t>Zabezpečenie obnovy ľudských zdrojov</a:t>
            </a:r>
          </a:p>
          <a:p>
            <a:r>
              <a:rPr lang="sk-SK" dirty="0" smtClean="0"/>
              <a:t>Riadenie a organizácia ZS prvého kontaktu v pôsobnosti osobitnej organizačnej zložky MZ SR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>
                <a:solidFill>
                  <a:srgbClr val="660033"/>
                </a:solidFill>
              </a:rPr>
              <a:t>REALIZÁCIA</a:t>
            </a:r>
            <a:br>
              <a:rPr lang="sk-SK" dirty="0" smtClean="0">
                <a:solidFill>
                  <a:srgbClr val="660033"/>
                </a:solidFill>
              </a:rPr>
            </a:br>
            <a:r>
              <a:rPr lang="sk-SK" sz="2400" b="1" dirty="0" smtClean="0">
                <a:solidFill>
                  <a:srgbClr val="660033"/>
                </a:solidFill>
              </a:rPr>
              <a:t>koncept ZVLD SR </a:t>
            </a:r>
            <a:r>
              <a:rPr lang="sk-SK" sz="2400" b="1" dirty="0" err="1" smtClean="0">
                <a:solidFill>
                  <a:srgbClr val="660033"/>
                </a:solidFill>
              </a:rPr>
              <a:t>o.z</a:t>
            </a:r>
            <a:r>
              <a:rPr lang="sk-SK" sz="2400" b="1" dirty="0" smtClean="0">
                <a:solidFill>
                  <a:srgbClr val="660033"/>
                </a:solidFill>
              </a:rPr>
              <a:t>.</a:t>
            </a:r>
            <a:endParaRPr lang="sk-SK" sz="2400" b="1" dirty="0">
              <a:solidFill>
                <a:srgbClr val="660033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85720" y="1428736"/>
            <a:ext cx="8643998" cy="5286388"/>
          </a:xfrm>
        </p:spPr>
        <p:txBody>
          <a:bodyPr>
            <a:normAutofit fontScale="77500" lnSpcReduction="20000"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Úhradový mechanizmus VLD zabezpečený všeobecne záväzným právnym predpisom</a:t>
            </a:r>
          </a:p>
          <a:p>
            <a:r>
              <a:rPr lang="sk-SK" dirty="0" smtClean="0"/>
              <a:t>Základ pre výpočet </a:t>
            </a:r>
            <a:r>
              <a:rPr lang="sk-SK" dirty="0" err="1" smtClean="0"/>
              <a:t>kapitačnej</a:t>
            </a:r>
            <a:r>
              <a:rPr lang="sk-SK" dirty="0" smtClean="0"/>
              <a:t> úhrady a jednotkových cien výkonov sa viaže na </a:t>
            </a:r>
            <a:r>
              <a:rPr lang="sk-SK" b="1" dirty="0" smtClean="0"/>
              <a:t>priemernú mzdu v NH</a:t>
            </a:r>
            <a:endParaRPr lang="sk-SK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sk-SK" dirty="0" smtClean="0"/>
              <a:t>Uplatňuje sa </a:t>
            </a:r>
            <a:r>
              <a:rPr lang="sk-SK" b="1" dirty="0" smtClean="0">
                <a:solidFill>
                  <a:srgbClr val="7030A0"/>
                </a:solidFill>
              </a:rPr>
              <a:t>vekový koeficient </a:t>
            </a:r>
            <a:r>
              <a:rPr lang="sk-SK" dirty="0" smtClean="0"/>
              <a:t>nákladovosti a </a:t>
            </a:r>
            <a:r>
              <a:rPr lang="sk-SK" b="1" dirty="0" err="1" smtClean="0">
                <a:solidFill>
                  <a:srgbClr val="7030A0"/>
                </a:solidFill>
              </a:rPr>
              <a:t>kapitačno-výkonový</a:t>
            </a:r>
            <a:r>
              <a:rPr lang="sk-SK" dirty="0" smtClean="0"/>
              <a:t> princíp pri výpočte dodatkovej </a:t>
            </a:r>
            <a:r>
              <a:rPr lang="sk-SK" dirty="0" err="1" smtClean="0"/>
              <a:t>kapitačnej</a:t>
            </a:r>
            <a:r>
              <a:rPr lang="sk-SK" dirty="0" smtClean="0"/>
              <a:t> úhrady viazaný </a:t>
            </a:r>
            <a:r>
              <a:rPr lang="sk-SK" b="1" dirty="0" smtClean="0">
                <a:solidFill>
                  <a:srgbClr val="7030A0"/>
                </a:solidFill>
              </a:rPr>
              <a:t>na objektívne demografické a epidemiologické dáta</a:t>
            </a:r>
          </a:p>
          <a:p>
            <a:r>
              <a:rPr lang="sk-SK" dirty="0" smtClean="0"/>
              <a:t>Nevyhnutné</a:t>
            </a:r>
            <a:r>
              <a:rPr lang="sk-SK" b="1" dirty="0" smtClean="0"/>
              <a:t> je zjednotenie zoznamu výkonov </a:t>
            </a:r>
            <a:r>
              <a:rPr lang="sk-SK" dirty="0" smtClean="0"/>
              <a:t>čo do označenia a obsahu výkonov </a:t>
            </a:r>
            <a:r>
              <a:rPr lang="sk-SK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(všeobecne záväzný pre všetky ZP)</a:t>
            </a:r>
          </a:p>
          <a:p>
            <a:r>
              <a:rPr lang="sk-SK" dirty="0" smtClean="0"/>
              <a:t>Predvídateľný pomer </a:t>
            </a:r>
            <a:r>
              <a:rPr lang="sk-SK" dirty="0" err="1" smtClean="0"/>
              <a:t>kapitačnej</a:t>
            </a:r>
            <a:r>
              <a:rPr lang="sk-SK" dirty="0" smtClean="0"/>
              <a:t> platby a platby za výkony (70/30%? = otázka jednotkových cien a objemov)</a:t>
            </a:r>
          </a:p>
          <a:p>
            <a:r>
              <a:rPr lang="sk-SK" b="1" dirty="0" smtClean="0">
                <a:solidFill>
                  <a:srgbClr val="008000"/>
                </a:solidFill>
              </a:rPr>
              <a:t>Predvídateľné financovanie ambulancií VLD zohľadňujúce systémové zakotvenie prvého kontaktu v starostlivosti o pacienta v SR </a:t>
            </a:r>
          </a:p>
          <a:p>
            <a:r>
              <a:rPr lang="sk-SK" b="1" dirty="0" smtClean="0">
                <a:solidFill>
                  <a:srgbClr val="FF0000"/>
                </a:solidFill>
              </a:rPr>
              <a:t>„LEX PLUS LAUDATUR, QUANDO RATIONE PROBATUR“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  <p:pic>
        <p:nvPicPr>
          <p:cNvPr id="4" name="Obrázok 3" descr="logo-c52f759b36521c23db2c6cddb713bd3be84f06e9871e3860a92a50447db5d2bb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29322" y="428604"/>
            <a:ext cx="928694" cy="9286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4800" dirty="0" err="1" smtClean="0">
                <a:solidFill>
                  <a:srgbClr val="7030A0"/>
                </a:solidFill>
              </a:rPr>
              <a:t>Health</a:t>
            </a:r>
            <a:r>
              <a:rPr lang="sk-SK" sz="4800" dirty="0" smtClean="0">
                <a:solidFill>
                  <a:srgbClr val="7030A0"/>
                </a:solidFill>
              </a:rPr>
              <a:t> 2020, WHO, 09/2012</a:t>
            </a:r>
            <a:r>
              <a:rPr lang="sk-SK" dirty="0" smtClean="0">
                <a:solidFill>
                  <a:srgbClr val="7030A0"/>
                </a:solidFill>
              </a:rPr>
              <a:t/>
            </a:r>
            <a:br>
              <a:rPr lang="sk-SK" dirty="0" smtClean="0">
                <a:solidFill>
                  <a:srgbClr val="7030A0"/>
                </a:solidFill>
              </a:rPr>
            </a:br>
            <a:r>
              <a:rPr lang="sk-SK" sz="2200" dirty="0" smtClean="0">
                <a:solidFill>
                  <a:srgbClr val="7030A0"/>
                </a:solidFill>
              </a:rPr>
              <a:t>a </a:t>
            </a:r>
            <a:r>
              <a:rPr lang="sk-SK" sz="2200" dirty="0" err="1" smtClean="0">
                <a:solidFill>
                  <a:srgbClr val="7030A0"/>
                </a:solidFill>
              </a:rPr>
              <a:t>European</a:t>
            </a:r>
            <a:r>
              <a:rPr lang="sk-SK" sz="2200" dirty="0" smtClean="0">
                <a:solidFill>
                  <a:srgbClr val="7030A0"/>
                </a:solidFill>
              </a:rPr>
              <a:t> </a:t>
            </a:r>
            <a:r>
              <a:rPr lang="sk-SK" sz="2200" dirty="0" err="1" smtClean="0">
                <a:solidFill>
                  <a:srgbClr val="7030A0"/>
                </a:solidFill>
              </a:rPr>
              <a:t>policy</a:t>
            </a:r>
            <a:r>
              <a:rPr lang="sk-SK" sz="2200" dirty="0" smtClean="0">
                <a:solidFill>
                  <a:srgbClr val="7030A0"/>
                </a:solidFill>
              </a:rPr>
              <a:t> </a:t>
            </a:r>
            <a:r>
              <a:rPr lang="sk-SK" sz="2200" dirty="0" err="1" smtClean="0">
                <a:solidFill>
                  <a:srgbClr val="7030A0"/>
                </a:solidFill>
              </a:rPr>
              <a:t>framework</a:t>
            </a:r>
            <a:r>
              <a:rPr lang="sk-SK" sz="2200" dirty="0" smtClean="0">
                <a:solidFill>
                  <a:srgbClr val="7030A0"/>
                </a:solidFill>
              </a:rPr>
              <a:t> and </a:t>
            </a:r>
            <a:r>
              <a:rPr lang="sk-SK" sz="2200" dirty="0" err="1" smtClean="0">
                <a:solidFill>
                  <a:srgbClr val="7030A0"/>
                </a:solidFill>
              </a:rPr>
              <a:t>strategy</a:t>
            </a:r>
            <a:r>
              <a:rPr lang="sk-SK" sz="2200" dirty="0" smtClean="0">
                <a:solidFill>
                  <a:srgbClr val="7030A0"/>
                </a:solidFill>
              </a:rPr>
              <a:t> </a:t>
            </a:r>
            <a:r>
              <a:rPr lang="sk-SK" sz="2200" dirty="0" err="1" smtClean="0">
                <a:solidFill>
                  <a:srgbClr val="7030A0"/>
                </a:solidFill>
              </a:rPr>
              <a:t>for</a:t>
            </a:r>
            <a:r>
              <a:rPr lang="sk-SK" sz="2200" dirty="0" smtClean="0">
                <a:solidFill>
                  <a:srgbClr val="7030A0"/>
                </a:solidFill>
              </a:rPr>
              <a:t> </a:t>
            </a:r>
            <a:r>
              <a:rPr lang="sk-SK" sz="2200" dirty="0" err="1" smtClean="0">
                <a:solidFill>
                  <a:srgbClr val="7030A0"/>
                </a:solidFill>
              </a:rPr>
              <a:t>the</a:t>
            </a:r>
            <a:r>
              <a:rPr lang="sk-SK" sz="2200" dirty="0" smtClean="0">
                <a:solidFill>
                  <a:srgbClr val="7030A0"/>
                </a:solidFill>
              </a:rPr>
              <a:t> 21 </a:t>
            </a:r>
            <a:r>
              <a:rPr lang="sk-SK" sz="2200" dirty="0" err="1" smtClean="0">
                <a:solidFill>
                  <a:srgbClr val="7030A0"/>
                </a:solidFill>
              </a:rPr>
              <a:t>century</a:t>
            </a:r>
            <a:endParaRPr lang="sk-SK" sz="2200" dirty="0">
              <a:solidFill>
                <a:srgbClr val="7030A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14282" y="1857364"/>
            <a:ext cx="8643998" cy="4214841"/>
          </a:xfrm>
        </p:spPr>
        <p:txBody>
          <a:bodyPr>
            <a:normAutofit fontScale="70000" lnSpcReduction="20000"/>
          </a:bodyPr>
          <a:lstStyle/>
          <a:p>
            <a:r>
              <a:rPr lang="sk-SK" dirty="0" smtClean="0"/>
              <a:t>„V niektorých krajinách brzdí rozvoj verejného zdravotníctva nedostatok politickej vôle. Systém, ktorý ovládajú špecialisti, ktorého jadrom je nemocničná starostlivosť je veľmi nákladný a nereaguje na dôležité zdravotné potreby. </a:t>
            </a:r>
          </a:p>
          <a:p>
            <a:r>
              <a:rPr lang="sk-SK" dirty="0" smtClean="0"/>
              <a:t>Primárna starostlivosť má v mnohých krajinách ťažkosti, rieši len čiastkové problémy, nevyužíva tímovú prácu, nie je rešpektovaná, má slabú väzbu na vyššie úrovne ZS a je </a:t>
            </a:r>
            <a:r>
              <a:rPr lang="sk-SK" dirty="0" err="1" smtClean="0"/>
              <a:t>podfinancovaná</a:t>
            </a:r>
            <a:r>
              <a:rPr lang="sk-SK" dirty="0" smtClean="0"/>
              <a:t>. </a:t>
            </a:r>
          </a:p>
          <a:p>
            <a:r>
              <a:rPr lang="sk-SK" dirty="0" smtClean="0"/>
              <a:t>Tieto okolnosti vedú k nevyváženému financovaniu ZS, mocenským bojom medzi zdravotníkmi, ktorých výsledkom je preferencia akútnych terapeutických služieb a nákladných, technicky komplikovaných diagnostických metód na úkor primárnej starostlivosti, podpory zdravia a sociálnej starostlivosti.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ĺžnik 5"/>
          <p:cNvSpPr/>
          <p:nvPr/>
        </p:nvSpPr>
        <p:spPr>
          <a:xfrm>
            <a:off x="500034" y="1142984"/>
            <a:ext cx="7858180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23" name="Obrázok 22" descr="zvlds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43446"/>
            <a:ext cx="9144000" cy="2064544"/>
          </a:xfrm>
          <a:prstGeom prst="rect">
            <a:avLst/>
          </a:prstGeom>
        </p:spPr>
      </p:pic>
      <p:sp>
        <p:nvSpPr>
          <p:cNvPr id="24" name="Nadpis 23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428760"/>
          </a:xfrm>
        </p:spPr>
        <p:txBody>
          <a:bodyPr>
            <a:normAutofit fontScale="90000"/>
          </a:bodyPr>
          <a:lstStyle/>
          <a:p>
            <a:pPr lvl="0" algn="l"/>
            <a:r>
              <a:rPr lang="sk-SK" b="1" dirty="0" smtClean="0">
                <a:solidFill>
                  <a:srgbClr val="97154D"/>
                </a:solidFill>
              </a:rPr>
              <a:t/>
            </a:r>
            <a:br>
              <a:rPr lang="sk-SK" b="1" dirty="0" smtClean="0">
                <a:solidFill>
                  <a:srgbClr val="97154D"/>
                </a:solidFill>
              </a:rPr>
            </a:br>
            <a:r>
              <a:rPr lang="sk-SK" sz="1800" b="1" dirty="0" smtClean="0">
                <a:solidFill>
                  <a:srgbClr val="97154D"/>
                </a:solidFill>
              </a:rPr>
              <a:t> </a:t>
            </a:r>
            <a:br>
              <a:rPr lang="sk-SK" sz="1800" b="1" dirty="0" smtClean="0">
                <a:solidFill>
                  <a:srgbClr val="97154D"/>
                </a:solidFill>
              </a:rPr>
            </a:br>
            <a:r>
              <a:rPr lang="sk-SK" sz="1800" b="1" dirty="0" smtClean="0">
                <a:solidFill>
                  <a:srgbClr val="97154D"/>
                </a:solidFill>
              </a:rPr>
              <a:t/>
            </a:r>
            <a:br>
              <a:rPr lang="sk-SK" sz="1800" b="1" dirty="0" smtClean="0">
                <a:solidFill>
                  <a:srgbClr val="97154D"/>
                </a:solidFill>
              </a:rPr>
            </a:br>
            <a:r>
              <a:rPr lang="sk-SK" sz="1800" b="1" dirty="0" smtClean="0">
                <a:solidFill>
                  <a:srgbClr val="97154D"/>
                </a:solidFill>
              </a:rPr>
              <a:t/>
            </a:r>
            <a:br>
              <a:rPr lang="sk-SK" sz="1800" b="1" dirty="0" smtClean="0">
                <a:solidFill>
                  <a:srgbClr val="97154D"/>
                </a:solidFill>
              </a:rPr>
            </a:br>
            <a:r>
              <a:rPr lang="sk-SK" sz="1800" b="1" dirty="0" smtClean="0">
                <a:solidFill>
                  <a:srgbClr val="97154D"/>
                </a:solidFill>
              </a:rPr>
              <a:t/>
            </a:r>
            <a:br>
              <a:rPr lang="sk-SK" sz="1800" b="1" dirty="0" smtClean="0">
                <a:solidFill>
                  <a:srgbClr val="97154D"/>
                </a:solidFill>
              </a:rPr>
            </a:br>
            <a:r>
              <a:rPr lang="sk-SK" sz="1800" b="1" dirty="0" smtClean="0">
                <a:solidFill>
                  <a:srgbClr val="97154D"/>
                </a:solidFill>
              </a:rPr>
              <a:t/>
            </a:r>
            <a:br>
              <a:rPr lang="sk-SK" sz="1800" b="1" dirty="0" smtClean="0">
                <a:solidFill>
                  <a:srgbClr val="97154D"/>
                </a:solidFill>
              </a:rPr>
            </a:br>
            <a:r>
              <a:rPr lang="sk-SK" sz="1800" b="1" dirty="0" smtClean="0">
                <a:solidFill>
                  <a:srgbClr val="97154D"/>
                </a:solidFill>
              </a:rPr>
              <a:t/>
            </a:r>
            <a:br>
              <a:rPr lang="sk-SK" sz="1800" b="1" dirty="0" smtClean="0">
                <a:solidFill>
                  <a:srgbClr val="97154D"/>
                </a:solidFill>
              </a:rPr>
            </a:br>
            <a:r>
              <a:rPr lang="sk-SK" sz="1800" b="1" dirty="0" smtClean="0">
                <a:solidFill>
                  <a:srgbClr val="97154D"/>
                </a:solidFill>
              </a:rPr>
              <a:t/>
            </a:r>
            <a:br>
              <a:rPr lang="sk-SK" sz="1800" b="1" dirty="0" smtClean="0">
                <a:solidFill>
                  <a:srgbClr val="97154D"/>
                </a:solidFill>
              </a:rPr>
            </a:br>
            <a:r>
              <a:rPr lang="sk-SK" sz="1800" b="1" dirty="0" smtClean="0">
                <a:solidFill>
                  <a:srgbClr val="97154D"/>
                </a:solidFill>
              </a:rPr>
              <a:t/>
            </a:r>
            <a:br>
              <a:rPr lang="sk-SK" sz="1800" b="1" dirty="0" smtClean="0">
                <a:solidFill>
                  <a:srgbClr val="97154D"/>
                </a:solidFill>
              </a:rPr>
            </a:br>
            <a:r>
              <a:rPr lang="sk-SK" sz="1800" b="1" dirty="0" smtClean="0">
                <a:solidFill>
                  <a:srgbClr val="97154D"/>
                </a:solidFill>
              </a:rPr>
              <a:t/>
            </a:r>
            <a:br>
              <a:rPr lang="sk-SK" sz="1800" b="1" dirty="0" smtClean="0">
                <a:solidFill>
                  <a:srgbClr val="97154D"/>
                </a:solidFill>
              </a:rPr>
            </a:br>
            <a:r>
              <a:rPr lang="sk-SK" sz="1800" b="1" dirty="0" smtClean="0">
                <a:solidFill>
                  <a:srgbClr val="97154D"/>
                </a:solidFill>
              </a:rPr>
              <a:t/>
            </a:r>
            <a:br>
              <a:rPr lang="sk-SK" sz="1800" b="1" dirty="0" smtClean="0">
                <a:solidFill>
                  <a:srgbClr val="97154D"/>
                </a:solidFill>
              </a:rPr>
            </a:br>
            <a:r>
              <a:rPr lang="sk-SK" sz="1800" b="1" dirty="0" smtClean="0">
                <a:solidFill>
                  <a:srgbClr val="97154D"/>
                </a:solidFill>
              </a:rPr>
              <a:t/>
            </a:r>
            <a:br>
              <a:rPr lang="sk-SK" sz="1800" b="1" dirty="0" smtClean="0">
                <a:solidFill>
                  <a:srgbClr val="97154D"/>
                </a:solidFill>
              </a:rPr>
            </a:br>
            <a:r>
              <a:rPr lang="sk-SK" sz="1800" b="1" dirty="0" smtClean="0">
                <a:solidFill>
                  <a:srgbClr val="97154D"/>
                </a:solidFill>
              </a:rPr>
              <a:t/>
            </a:r>
            <a:br>
              <a:rPr lang="sk-SK" sz="1800" b="1" dirty="0" smtClean="0">
                <a:solidFill>
                  <a:srgbClr val="97154D"/>
                </a:solidFill>
              </a:rPr>
            </a:br>
            <a:r>
              <a:rPr lang="sk-SK" sz="2400" b="1" dirty="0" smtClean="0">
                <a:solidFill>
                  <a:srgbClr val="97154D"/>
                </a:solidFill>
              </a:rPr>
              <a:t>ZVLD SR </a:t>
            </a:r>
            <a:r>
              <a:rPr lang="sk-SK" sz="2400" b="1" dirty="0" err="1" smtClean="0">
                <a:solidFill>
                  <a:srgbClr val="97154D"/>
                </a:solidFill>
              </a:rPr>
              <a:t>o.z</a:t>
            </a:r>
            <a:r>
              <a:rPr lang="sk-SK" sz="2400" b="1" dirty="0" smtClean="0">
                <a:solidFill>
                  <a:srgbClr val="97154D"/>
                </a:solidFill>
              </a:rPr>
              <a:t>. – reflexia na problematickú situáciu všeobecného lekárstva v SR a súvisiace systémové otázky zdravotnej starostlivosti </a:t>
            </a:r>
            <a:r>
              <a:rPr lang="sk-SK" sz="1800" b="1" dirty="0" smtClean="0">
                <a:solidFill>
                  <a:srgbClr val="97154D"/>
                </a:solidFill>
              </a:rPr>
              <a:t/>
            </a:r>
            <a:br>
              <a:rPr lang="sk-SK" sz="1800" b="1" dirty="0" smtClean="0">
                <a:solidFill>
                  <a:srgbClr val="97154D"/>
                </a:solidFill>
              </a:rPr>
            </a:br>
            <a:r>
              <a:rPr lang="sk-SK" sz="1800" b="1" dirty="0" smtClean="0">
                <a:solidFill>
                  <a:srgbClr val="97154D"/>
                </a:solidFill>
              </a:rPr>
              <a:t/>
            </a:r>
            <a:br>
              <a:rPr lang="sk-SK" sz="1800" b="1" dirty="0" smtClean="0">
                <a:solidFill>
                  <a:srgbClr val="97154D"/>
                </a:solidFill>
              </a:rPr>
            </a:br>
            <a:r>
              <a:rPr lang="sk-SK" sz="2000" dirty="0" smtClean="0"/>
              <a:t>1</a:t>
            </a:r>
            <a:r>
              <a:rPr lang="sk-SK" sz="2000" b="1" dirty="0" smtClean="0">
                <a:solidFill>
                  <a:srgbClr val="97154D"/>
                </a:solidFill>
              </a:rPr>
              <a:t>. </a:t>
            </a:r>
            <a:r>
              <a:rPr lang="sk-SK" sz="2200" b="1" dirty="0" smtClean="0">
                <a:solidFill>
                  <a:srgbClr val="97154D"/>
                </a:solidFill>
              </a:rPr>
              <a:t>Podpora </a:t>
            </a:r>
            <a:r>
              <a:rPr lang="sk-SK" sz="2200" b="1" dirty="0">
                <a:solidFill>
                  <a:srgbClr val="97154D"/>
                </a:solidFill>
              </a:rPr>
              <a:t>medicínskych kompetencií všeobecnej ambulantnej zdravotnej </a:t>
            </a:r>
            <a:r>
              <a:rPr lang="sk-SK" sz="2200" b="1" dirty="0" smtClean="0">
                <a:solidFill>
                  <a:srgbClr val="97154D"/>
                </a:solidFill>
              </a:rPr>
              <a:t>starostlivosti </a:t>
            </a:r>
            <a:r>
              <a:rPr lang="sk-SK" sz="2200" dirty="0"/>
              <a:t>v podmienkach zmluvných vzťahov so zdravotnými poisťovňami podľa zákona 581/2004 </a:t>
            </a:r>
            <a:r>
              <a:rPr lang="sk-SK" sz="2200" dirty="0" err="1"/>
              <a:t>z.z</a:t>
            </a:r>
            <a:r>
              <a:rPr lang="sk-SK" sz="2200" dirty="0" smtClean="0"/>
              <a:t>.</a:t>
            </a:r>
            <a:br>
              <a:rPr lang="sk-SK" sz="2200" dirty="0" smtClean="0"/>
            </a:br>
            <a:r>
              <a:rPr lang="sk-SK" sz="2200" dirty="0"/>
              <a:t/>
            </a:r>
            <a:br>
              <a:rPr lang="sk-SK" sz="2200" dirty="0"/>
            </a:br>
            <a:r>
              <a:rPr lang="sk-SK" sz="2200" dirty="0" smtClean="0"/>
              <a:t>2. Podpora </a:t>
            </a:r>
            <a:r>
              <a:rPr lang="sk-SK" sz="2200" dirty="0"/>
              <a:t>kvality a rozvoja všeobecnej ambulantnej zdravotnej starostlivosti v regiónoch celej Slovenskej </a:t>
            </a:r>
            <a:r>
              <a:rPr lang="sk-SK" sz="2200" b="1" dirty="0">
                <a:solidFill>
                  <a:srgbClr val="97154D"/>
                </a:solidFill>
              </a:rPr>
              <a:t>Republiky v súlade so všeobecne záväznými právnymi predpismi</a:t>
            </a:r>
            <a:r>
              <a:rPr lang="sk-SK" sz="2200" b="1" dirty="0" smtClean="0">
                <a:solidFill>
                  <a:srgbClr val="97154D"/>
                </a:solidFill>
              </a:rPr>
              <a:t>.</a:t>
            </a:r>
            <a:r>
              <a:rPr lang="sk-SK" sz="2200" dirty="0" smtClean="0"/>
              <a:t/>
            </a:r>
            <a:br>
              <a:rPr lang="sk-SK" sz="2200" dirty="0" smtClean="0"/>
            </a:br>
            <a:r>
              <a:rPr lang="sk-SK" sz="2200" dirty="0"/>
              <a:t/>
            </a:r>
            <a:br>
              <a:rPr lang="sk-SK" sz="2200" dirty="0"/>
            </a:br>
            <a:r>
              <a:rPr lang="sk-SK" sz="2200" dirty="0" smtClean="0"/>
              <a:t>3. </a:t>
            </a:r>
            <a:r>
              <a:rPr lang="sk-SK" sz="2200" b="1" dirty="0" smtClean="0">
                <a:solidFill>
                  <a:srgbClr val="97154D"/>
                </a:solidFill>
              </a:rPr>
              <a:t>Podpora </a:t>
            </a:r>
            <a:r>
              <a:rPr lang="sk-SK" sz="2200" b="1" dirty="0">
                <a:solidFill>
                  <a:srgbClr val="97154D"/>
                </a:solidFill>
              </a:rPr>
              <a:t>angažovanosti členov ZVLD SR </a:t>
            </a:r>
            <a:r>
              <a:rPr lang="sk-SK" sz="2200" b="1" dirty="0" err="1">
                <a:solidFill>
                  <a:srgbClr val="97154D"/>
                </a:solidFill>
              </a:rPr>
              <a:t>o.z</a:t>
            </a:r>
            <a:r>
              <a:rPr lang="sk-SK" sz="2200" b="1" dirty="0">
                <a:solidFill>
                  <a:srgbClr val="97154D"/>
                </a:solidFill>
              </a:rPr>
              <a:t>.</a:t>
            </a:r>
            <a:r>
              <a:rPr lang="sk-SK" sz="2200" dirty="0">
                <a:solidFill>
                  <a:srgbClr val="97154D"/>
                </a:solidFill>
              </a:rPr>
              <a:t> </a:t>
            </a:r>
            <a:r>
              <a:rPr lang="sk-SK" sz="2200" dirty="0"/>
              <a:t>v </a:t>
            </a:r>
            <a:r>
              <a:rPr lang="sk-SK" sz="2200" dirty="0" smtClean="0"/>
              <a:t>stavovských organizáciách  zamestnávateľských </a:t>
            </a:r>
            <a:r>
              <a:rPr lang="sk-SK" sz="2200" dirty="0"/>
              <a:t>združeniach, odborných spoločnostiach a v iných organizáciách lekárov tretieho sektora.</a:t>
            </a:r>
            <a:r>
              <a:rPr lang="sk-SK" dirty="0"/>
              <a:t/>
            </a:r>
            <a:br>
              <a:rPr lang="sk-SK" dirty="0"/>
            </a:br>
            <a:endParaRPr lang="sk-SK" b="1" dirty="0">
              <a:solidFill>
                <a:srgbClr val="97154D"/>
              </a:solidFill>
            </a:endParaRP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85989"/>
          </a:xfrm>
        </p:spPr>
        <p:txBody>
          <a:bodyPr/>
          <a:lstStyle/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sk-SK" dirty="0" smtClean="0"/>
              <a:t>FAKTY: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/>
          </a:bodyPr>
          <a:lstStyle/>
          <a:p>
            <a:r>
              <a:rPr lang="sk-SK" sz="1400" dirty="0" smtClean="0"/>
              <a:t>OECD/</a:t>
            </a:r>
            <a:r>
              <a:rPr lang="sk-SK" sz="1400" dirty="0" err="1" smtClean="0"/>
              <a:t>European</a:t>
            </a:r>
            <a:r>
              <a:rPr lang="sk-SK" sz="1400" dirty="0" smtClean="0"/>
              <a:t> </a:t>
            </a:r>
            <a:r>
              <a:rPr lang="sk-SK" sz="1400" dirty="0" err="1" smtClean="0"/>
              <a:t>Observatory</a:t>
            </a:r>
            <a:r>
              <a:rPr lang="sk-SK" sz="1400" dirty="0" smtClean="0"/>
              <a:t> on </a:t>
            </a:r>
            <a:r>
              <a:rPr lang="sk-SK" sz="1400" dirty="0" err="1" smtClean="0"/>
              <a:t>Health</a:t>
            </a:r>
            <a:r>
              <a:rPr lang="sk-SK" sz="1400" dirty="0" smtClean="0"/>
              <a:t> </a:t>
            </a:r>
            <a:r>
              <a:rPr lang="sk-SK" sz="1400" dirty="0" err="1" smtClean="0"/>
              <a:t>Systems</a:t>
            </a:r>
            <a:r>
              <a:rPr lang="sk-SK" sz="1400" dirty="0" smtClean="0"/>
              <a:t> and </a:t>
            </a:r>
            <a:r>
              <a:rPr lang="sk-SK" sz="1400" dirty="0" err="1" smtClean="0"/>
              <a:t>Policies</a:t>
            </a:r>
            <a:r>
              <a:rPr lang="sk-SK" sz="1400" dirty="0" smtClean="0"/>
              <a:t> (2017), </a:t>
            </a:r>
            <a:r>
              <a:rPr lang="sk-SK" sz="1400" i="1" dirty="0" smtClean="0"/>
              <a:t>Slovensko: Zdravotný Profil Krajiny 2017, </a:t>
            </a:r>
            <a:r>
              <a:rPr lang="en-US" sz="1400" dirty="0" smtClean="0"/>
              <a:t>State of Health in the EU, OECD Publishing, Paris/European Observatory on Health Systems and</a:t>
            </a:r>
            <a:r>
              <a:rPr lang="sk-SK" sz="1400" dirty="0" smtClean="0"/>
              <a:t> </a:t>
            </a:r>
            <a:r>
              <a:rPr lang="en-US" sz="1400" dirty="0" smtClean="0"/>
              <a:t>Policies, Brussels.</a:t>
            </a:r>
            <a:r>
              <a:rPr lang="sk-SK" sz="1400" dirty="0" smtClean="0"/>
              <a:t>http://dx.doi.org/10.1787/9789264285408-sk</a:t>
            </a:r>
          </a:p>
          <a:p>
            <a:r>
              <a:rPr lang="sk-SK" sz="1400" dirty="0" err="1" smtClean="0"/>
              <a:t>Expanding</a:t>
            </a:r>
            <a:r>
              <a:rPr lang="sk-SK" sz="1400" dirty="0" smtClean="0"/>
              <a:t> GP </a:t>
            </a:r>
            <a:r>
              <a:rPr lang="sk-SK" sz="1400" dirty="0" err="1" smtClean="0"/>
              <a:t>competencies</a:t>
            </a:r>
            <a:r>
              <a:rPr lang="sk-SK" sz="1400" dirty="0" smtClean="0"/>
              <a:t> in </a:t>
            </a:r>
            <a:r>
              <a:rPr lang="sk-SK" sz="1400" dirty="0" err="1" smtClean="0"/>
              <a:t>the</a:t>
            </a:r>
            <a:r>
              <a:rPr lang="sk-SK" sz="1400" dirty="0" smtClean="0"/>
              <a:t> Slovak </a:t>
            </a:r>
            <a:r>
              <a:rPr lang="sk-SK" sz="1400" dirty="0" err="1" smtClean="0"/>
              <a:t>Republic</a:t>
            </a:r>
            <a:r>
              <a:rPr lang="sk-SK" sz="1400" dirty="0" smtClean="0"/>
              <a:t>. </a:t>
            </a:r>
            <a:r>
              <a:rPr lang="sk-SK" sz="1400" dirty="0" err="1" smtClean="0"/>
              <a:t>Policy</a:t>
            </a:r>
            <a:r>
              <a:rPr lang="sk-SK" sz="1400" dirty="0" smtClean="0"/>
              <a:t> </a:t>
            </a:r>
            <a:r>
              <a:rPr lang="sk-SK" sz="1400" dirty="0" err="1" smtClean="0"/>
              <a:t>routes</a:t>
            </a:r>
            <a:r>
              <a:rPr lang="sk-SK" sz="1400" dirty="0" smtClean="0"/>
              <a:t> and </a:t>
            </a:r>
            <a:r>
              <a:rPr lang="sk-SK" sz="1400" dirty="0" err="1" smtClean="0"/>
              <a:t>recommendations</a:t>
            </a:r>
            <a:r>
              <a:rPr lang="sk-SK" sz="1400" dirty="0" smtClean="0"/>
              <a:t>, </a:t>
            </a:r>
            <a:r>
              <a:rPr lang="sk-SK" sz="1400" dirty="0" err="1" smtClean="0"/>
              <a:t>Th</a:t>
            </a:r>
            <a:r>
              <a:rPr lang="sk-SK" sz="1400" dirty="0" smtClean="0"/>
              <a:t> </a:t>
            </a:r>
            <a:r>
              <a:rPr lang="sk-SK" sz="1400" dirty="0" err="1" smtClean="0"/>
              <a:t>World</a:t>
            </a:r>
            <a:r>
              <a:rPr lang="sk-SK" sz="1400" dirty="0" smtClean="0"/>
              <a:t> Bank, Washington D.C, </a:t>
            </a:r>
            <a:r>
              <a:rPr lang="sk-SK" sz="1400" dirty="0" err="1" smtClean="0"/>
              <a:t>June</a:t>
            </a:r>
            <a:r>
              <a:rPr lang="sk-SK" sz="1400" dirty="0" smtClean="0"/>
              <a:t> 2018</a:t>
            </a:r>
          </a:p>
          <a:p>
            <a:r>
              <a:rPr lang="sk-SK" sz="1400" dirty="0" err="1" smtClean="0"/>
              <a:t>Kotrbová</a:t>
            </a:r>
            <a:r>
              <a:rPr lang="sk-SK" sz="1400" dirty="0" smtClean="0"/>
              <a:t> </a:t>
            </a:r>
            <a:r>
              <a:rPr lang="sk-SK" sz="1400" dirty="0" err="1" smtClean="0"/>
              <a:t>K.a</a:t>
            </a:r>
            <a:r>
              <a:rPr lang="sk-SK" sz="1400" dirty="0" smtClean="0"/>
              <a:t> kol., Veková štruktúra lekárov na Slovensku, VEEVENT, 2019</a:t>
            </a:r>
          </a:p>
          <a:p>
            <a:r>
              <a:rPr lang="sk-SK" sz="1400" dirty="0" err="1" smtClean="0"/>
              <a:t>Cernenko</a:t>
            </a:r>
            <a:r>
              <a:rPr lang="sk-SK" sz="1400" dirty="0" smtClean="0"/>
              <a:t> </a:t>
            </a:r>
            <a:r>
              <a:rPr lang="sk-SK" sz="1400" dirty="0" err="1" smtClean="0"/>
              <a:t>et</a:t>
            </a:r>
            <a:r>
              <a:rPr lang="sk-SK" sz="1400" dirty="0" smtClean="0"/>
              <a:t> al. (2016), Revízia výdavkov na zdravotníctvo:  Záverečná správa  http://www.finance.gov.sk/ Default. </a:t>
            </a:r>
            <a:r>
              <a:rPr lang="sk-SK" sz="1400" dirty="0" err="1" smtClean="0"/>
              <a:t>aspx</a:t>
            </a:r>
            <a:r>
              <a:rPr lang="sk-SK" sz="1400" dirty="0" smtClean="0"/>
              <a:t>? CatID=11158</a:t>
            </a:r>
          </a:p>
          <a:p>
            <a:r>
              <a:rPr lang="sk-SK" sz="1400" dirty="0" err="1" smtClean="0"/>
              <a:t>Holčík</a:t>
            </a:r>
            <a:r>
              <a:rPr lang="sk-SK" sz="1400" dirty="0" smtClean="0"/>
              <a:t> J.. </a:t>
            </a:r>
            <a:r>
              <a:rPr lang="sk-SK" sz="1400" dirty="0" err="1" smtClean="0"/>
              <a:t>Kaňová</a:t>
            </a:r>
            <a:r>
              <a:rPr lang="sk-SK" sz="1400" dirty="0" smtClean="0"/>
              <a:t> P., </a:t>
            </a:r>
            <a:r>
              <a:rPr lang="sk-SK" sz="1400" dirty="0" err="1" smtClean="0"/>
              <a:t>Prudil</a:t>
            </a:r>
            <a:r>
              <a:rPr lang="sk-SK" sz="1400" dirty="0" smtClean="0"/>
              <a:t> L., systém </a:t>
            </a:r>
            <a:r>
              <a:rPr lang="sk-SK" sz="1400" dirty="0" err="1" smtClean="0"/>
              <a:t>péče</a:t>
            </a:r>
            <a:r>
              <a:rPr lang="sk-SK" sz="1400" dirty="0" smtClean="0"/>
              <a:t> o zdraví  </a:t>
            </a:r>
            <a:r>
              <a:rPr lang="sk-SK" sz="1400" dirty="0" err="1" smtClean="0"/>
              <a:t>zdravotnictví</a:t>
            </a:r>
            <a:r>
              <a:rPr lang="sk-SK" sz="1400" dirty="0" smtClean="0"/>
              <a:t>, Národní </a:t>
            </a:r>
            <a:r>
              <a:rPr lang="sk-SK" sz="1400" dirty="0" err="1" smtClean="0"/>
              <a:t>centum</a:t>
            </a:r>
            <a:r>
              <a:rPr lang="sk-SK" sz="1400" dirty="0" smtClean="0"/>
              <a:t> </a:t>
            </a:r>
            <a:r>
              <a:rPr lang="sk-SK" sz="1400" dirty="0" err="1" smtClean="0"/>
              <a:t>ošetřovatelství</a:t>
            </a:r>
            <a:r>
              <a:rPr lang="sk-SK" sz="1400" dirty="0" smtClean="0"/>
              <a:t> a </a:t>
            </a:r>
            <a:r>
              <a:rPr lang="sk-SK" sz="1400" dirty="0" err="1" smtClean="0"/>
              <a:t>nelékařských</a:t>
            </a:r>
            <a:r>
              <a:rPr lang="sk-SK" sz="1400" dirty="0" smtClean="0"/>
              <a:t> </a:t>
            </a:r>
            <a:r>
              <a:rPr lang="sk-SK" sz="1400" dirty="0" err="1" smtClean="0"/>
              <a:t>zdravotnických</a:t>
            </a:r>
            <a:r>
              <a:rPr lang="sk-SK" sz="1400" dirty="0" smtClean="0"/>
              <a:t> odboru , 2015</a:t>
            </a:r>
          </a:p>
          <a:p>
            <a:r>
              <a:rPr lang="sk-SK" sz="1600" b="1" dirty="0" smtClean="0">
                <a:solidFill>
                  <a:srgbClr val="002060"/>
                </a:solidFill>
              </a:rPr>
              <a:t>Slovenská republika vynakladá na zdravotníctvo menej ako väčšina ostatných krajín EÚ</a:t>
            </a:r>
            <a:endParaRPr lang="sk-SK" sz="16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Chart 1"/>
          <p:cNvGraphicFramePr>
            <a:graphicFrameLocks/>
          </p:cNvGraphicFramePr>
          <p:nvPr/>
        </p:nvGraphicFramePr>
        <p:xfrm>
          <a:off x="357158" y="3643314"/>
          <a:ext cx="8501122" cy="3214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357158" y="500042"/>
          <a:ext cx="8501121" cy="731520"/>
        </p:xfrm>
        <a:graphic>
          <a:graphicData uri="http://schemas.openxmlformats.org/drawingml/2006/table">
            <a:tbl>
              <a:tblPr/>
              <a:tblGrid>
                <a:gridCol w="8501121"/>
              </a:tblGrid>
              <a:tr h="285752">
                <a:tc>
                  <a:txBody>
                    <a:bodyPr/>
                    <a:lstStyle/>
                    <a:p>
                      <a:pPr algn="ctr" fontAlgn="b"/>
                      <a:r>
                        <a:rPr lang="sk-SK" sz="2400" b="1" i="0" u="none" strike="noStrike" dirty="0" smtClean="0">
                          <a:solidFill>
                            <a:srgbClr val="C00000"/>
                          </a:solidFill>
                          <a:latin typeface="Arial"/>
                        </a:rPr>
                        <a:t>Kardiovaskulárne </a:t>
                      </a:r>
                      <a:r>
                        <a:rPr lang="sk-SK" sz="2400" b="1" i="0" u="none" strike="noStrike" dirty="0">
                          <a:solidFill>
                            <a:srgbClr val="C00000"/>
                          </a:solidFill>
                          <a:latin typeface="Arial"/>
                        </a:rPr>
                        <a:t>ochorenia a rakovina zodpovedajú takmer za tri štvrtiny úmrtí v </a:t>
                      </a:r>
                      <a:r>
                        <a:rPr lang="sk-SK" sz="2400" b="1" i="0" u="none" strike="noStrike" dirty="0" smtClean="0">
                          <a:solidFill>
                            <a:srgbClr val="C00000"/>
                          </a:solidFill>
                          <a:latin typeface="Arial"/>
                        </a:rPr>
                        <a:t>SR</a:t>
                      </a:r>
                      <a:endParaRPr lang="sk-SK" sz="2400" b="1" i="0" u="none" strike="noStrike" dirty="0">
                        <a:solidFill>
                          <a:srgbClr val="C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uľka 4"/>
          <p:cNvGraphicFramePr>
            <a:graphicFrameLocks noGrp="1"/>
          </p:cNvGraphicFramePr>
          <p:nvPr/>
        </p:nvGraphicFramePr>
        <p:xfrm>
          <a:off x="571472" y="1785926"/>
          <a:ext cx="8286808" cy="243840"/>
        </p:xfrm>
        <a:graphic>
          <a:graphicData uri="http://schemas.openxmlformats.org/drawingml/2006/table">
            <a:tbl>
              <a:tblPr/>
              <a:tblGrid>
                <a:gridCol w="8286808"/>
              </a:tblGrid>
              <a:tr h="214314">
                <a:tc>
                  <a:txBody>
                    <a:bodyPr/>
                    <a:lstStyle/>
                    <a:p>
                      <a:pPr algn="ctr" fontAlgn="b"/>
                      <a:r>
                        <a:rPr lang="sk-SK" sz="1600" b="1" i="0" u="none" strike="noStrike" dirty="0" smtClean="0">
                          <a:solidFill>
                            <a:srgbClr val="7030A0"/>
                          </a:solidFill>
                          <a:latin typeface="Arial"/>
                        </a:rPr>
                        <a:t>ženy: počet</a:t>
                      </a:r>
                      <a:r>
                        <a:rPr lang="sk-SK" sz="1600" b="1" i="0" u="none" strike="noStrike" baseline="0" dirty="0" smtClean="0">
                          <a:solidFill>
                            <a:srgbClr val="7030A0"/>
                          </a:solidFill>
                          <a:latin typeface="Arial"/>
                        </a:rPr>
                        <a:t> úmrtí 24.716                               muži: počet úmrtí: 26.243</a:t>
                      </a:r>
                      <a:endParaRPr lang="sk-SK" sz="1600" b="1" i="0" u="none" strike="noStrike" dirty="0">
                        <a:solidFill>
                          <a:srgbClr val="7030A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Chart 164"/>
          <p:cNvGraphicFramePr>
            <a:graphicFrameLocks/>
          </p:cNvGraphicFramePr>
          <p:nvPr/>
        </p:nvGraphicFramePr>
        <p:xfrm>
          <a:off x="142844" y="2000240"/>
          <a:ext cx="4500594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163"/>
          <p:cNvGraphicFramePr>
            <a:graphicFrameLocks/>
          </p:cNvGraphicFramePr>
          <p:nvPr/>
        </p:nvGraphicFramePr>
        <p:xfrm>
          <a:off x="4357686" y="2000240"/>
          <a:ext cx="4786314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571472" y="714356"/>
          <a:ext cx="8572528" cy="6143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Obdĺžnik 2"/>
          <p:cNvSpPr/>
          <p:nvPr/>
        </p:nvSpPr>
        <p:spPr>
          <a:xfrm>
            <a:off x="285720" y="214290"/>
            <a:ext cx="8715436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900" b="1" dirty="0" smtClean="0">
                <a:solidFill>
                  <a:srgbClr val="C00000"/>
                </a:solidFill>
              </a:rPr>
              <a:t>Slovenská republika má priemerný počet lekárov, ale nízky počet zdravotných sestier</a:t>
            </a:r>
            <a:endParaRPr lang="sk-SK" sz="1900" b="1" dirty="0">
              <a:solidFill>
                <a:srgbClr val="C00000"/>
              </a:solidFill>
            </a:endParaRPr>
          </a:p>
        </p:txBody>
      </p:sp>
      <p:sp>
        <p:nvSpPr>
          <p:cNvPr id="4" name="Ovál 3"/>
          <p:cNvSpPr/>
          <p:nvPr/>
        </p:nvSpPr>
        <p:spPr>
          <a:xfrm>
            <a:off x="3571868" y="4500570"/>
            <a:ext cx="428628" cy="42862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582594"/>
          </a:xfrm>
        </p:spPr>
        <p:txBody>
          <a:bodyPr>
            <a:noAutofit/>
          </a:bodyPr>
          <a:lstStyle/>
          <a:p>
            <a:r>
              <a:rPr lang="sk-SK" sz="1900" dirty="0" smtClean="0">
                <a:solidFill>
                  <a:schemeClr val="accent2">
                    <a:lumMod val="75000"/>
                  </a:schemeClr>
                </a:solidFill>
              </a:rPr>
              <a:t>Graf 1. vysoká návštevnosť centrálneho príjmu – dostupnosť  VLD?</a:t>
            </a:r>
            <a:br>
              <a:rPr lang="sk-SK" sz="19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cs-CZ" sz="2000" b="1" dirty="0"/>
              <a:t> </a:t>
            </a:r>
            <a:r>
              <a:rPr lang="cs-CZ" sz="1800" dirty="0" smtClean="0">
                <a:solidFill>
                  <a:schemeClr val="accent2">
                    <a:lumMod val="75000"/>
                  </a:schemeClr>
                </a:solidFill>
              </a:rPr>
              <a:t>Graf</a:t>
            </a:r>
            <a:r>
              <a:rPr lang="cs-CZ" sz="1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sz="1800" dirty="0" smtClean="0">
                <a:solidFill>
                  <a:schemeClr val="accent2">
                    <a:lumMod val="75000"/>
                  </a:schemeClr>
                </a:solidFill>
              </a:rPr>
              <a:t>2.</a:t>
            </a:r>
            <a:r>
              <a:rPr lang="cs-CZ" sz="18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sk-SK" sz="1800" dirty="0" smtClean="0">
                <a:solidFill>
                  <a:schemeClr val="accent2">
                    <a:lumMod val="75000"/>
                  </a:schemeClr>
                </a:solidFill>
              </a:rPr>
              <a:t>Profesijná štruktúra lekárov na 1.000 obyvateľov (2007) a počet návštev u lekára</a:t>
            </a:r>
            <a:endParaRPr lang="sk-SK" sz="18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Zástupný symbol obsahu 3" descr="IFP.png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3500438"/>
            <a:ext cx="9144000" cy="3214709"/>
          </a:xfrm>
          <a:prstGeom prst="rect">
            <a:avLst/>
          </a:prstGeom>
        </p:spPr>
      </p:pic>
      <p:graphicFrame>
        <p:nvGraphicFramePr>
          <p:cNvPr id="5" name="Chart 1"/>
          <p:cNvGraphicFramePr>
            <a:graphicFrameLocks/>
          </p:cNvGraphicFramePr>
          <p:nvPr/>
        </p:nvGraphicFramePr>
        <p:xfrm>
          <a:off x="0" y="785794"/>
          <a:ext cx="8929718" cy="27860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511156"/>
          </a:xfrm>
        </p:spPr>
        <p:txBody>
          <a:bodyPr>
            <a:normAutofit/>
          </a:bodyPr>
          <a:lstStyle/>
          <a:p>
            <a:r>
              <a:rPr lang="sk-SK" sz="1900" b="1" dirty="0" smtClean="0">
                <a:solidFill>
                  <a:srgbClr val="002060"/>
                </a:solidFill>
              </a:rPr>
              <a:t>miera </a:t>
            </a:r>
            <a:r>
              <a:rPr lang="sk-SK" sz="1900" b="1" dirty="0">
                <a:solidFill>
                  <a:srgbClr val="002060"/>
                </a:solidFill>
              </a:rPr>
              <a:t>hospitalizácií </a:t>
            </a:r>
            <a:r>
              <a:rPr lang="sk-SK" sz="1900" b="1" dirty="0" smtClean="0">
                <a:solidFill>
                  <a:srgbClr val="002060"/>
                </a:solidFill>
              </a:rPr>
              <a:t>podľa veku </a:t>
            </a:r>
            <a:r>
              <a:rPr lang="pt-BR" sz="1900" b="1" dirty="0" smtClean="0">
                <a:solidFill>
                  <a:srgbClr val="002060"/>
                </a:solidFill>
              </a:rPr>
              <a:t>a </a:t>
            </a:r>
            <a:r>
              <a:rPr lang="pt-BR" sz="1900" b="1" dirty="0">
                <a:solidFill>
                  <a:srgbClr val="002060"/>
                </a:solidFill>
              </a:rPr>
              <a:t>pohlavia </a:t>
            </a:r>
            <a:r>
              <a:rPr lang="sk-SK" sz="1900" b="1" dirty="0">
                <a:solidFill>
                  <a:srgbClr val="002060"/>
                </a:solidFill>
              </a:rPr>
              <a:t> </a:t>
            </a:r>
            <a:r>
              <a:rPr lang="pt-BR" sz="1900" b="1" dirty="0" smtClean="0">
                <a:solidFill>
                  <a:srgbClr val="002060"/>
                </a:solidFill>
              </a:rPr>
              <a:t>na </a:t>
            </a:r>
            <a:r>
              <a:rPr lang="pt-BR" sz="1900" b="1" dirty="0">
                <a:solidFill>
                  <a:srgbClr val="002060"/>
                </a:solidFill>
              </a:rPr>
              <a:t>100 000 </a:t>
            </a:r>
            <a:r>
              <a:rPr lang="pt-BR" sz="1900" b="1" dirty="0" smtClean="0">
                <a:solidFill>
                  <a:srgbClr val="002060"/>
                </a:solidFill>
              </a:rPr>
              <a:t>obyvateľov</a:t>
            </a:r>
            <a:endParaRPr lang="sk-SK" sz="1900" dirty="0"/>
          </a:p>
        </p:txBody>
      </p:sp>
      <p:graphicFrame>
        <p:nvGraphicFramePr>
          <p:cNvPr id="6" name="Chart 1"/>
          <p:cNvGraphicFramePr>
            <a:graphicFrameLocks noGrp="1"/>
          </p:cNvGraphicFramePr>
          <p:nvPr>
            <p:ph idx="1"/>
          </p:nvPr>
        </p:nvGraphicFramePr>
        <p:xfrm>
          <a:off x="357158" y="928671"/>
          <a:ext cx="8229600" cy="2714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1"/>
          <p:cNvGraphicFramePr>
            <a:graphicFrameLocks/>
          </p:cNvGraphicFramePr>
          <p:nvPr/>
        </p:nvGraphicFramePr>
        <p:xfrm>
          <a:off x="285720" y="4143380"/>
          <a:ext cx="8358246" cy="2505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Tabuľka 7"/>
          <p:cNvGraphicFramePr>
            <a:graphicFrameLocks noGrp="1"/>
          </p:cNvGraphicFramePr>
          <p:nvPr/>
        </p:nvGraphicFramePr>
        <p:xfrm>
          <a:off x="2500298" y="3714752"/>
          <a:ext cx="3857651" cy="285752"/>
        </p:xfrm>
        <a:graphic>
          <a:graphicData uri="http://schemas.openxmlformats.org/drawingml/2006/table">
            <a:tbl>
              <a:tblPr/>
              <a:tblGrid>
                <a:gridCol w="3857651"/>
              </a:tblGrid>
              <a:tr h="285752">
                <a:tc>
                  <a:txBody>
                    <a:bodyPr/>
                    <a:lstStyle/>
                    <a:p>
                      <a:pPr algn="l" fontAlgn="ctr"/>
                      <a:r>
                        <a:rPr lang="sk-SK" sz="1800" b="1" i="0" u="none" strike="noStrike" dirty="0" smtClean="0">
                          <a:solidFill>
                            <a:srgbClr val="FF0000"/>
                          </a:solidFill>
                          <a:latin typeface="+mj-lt"/>
                        </a:rPr>
                        <a:t>regionálne</a:t>
                      </a:r>
                      <a:r>
                        <a:rPr lang="sk-SK" sz="1800" b="1" i="0" u="none" strike="noStrike" baseline="0" dirty="0" smtClean="0">
                          <a:solidFill>
                            <a:srgbClr val="FF0000"/>
                          </a:solidFill>
                          <a:latin typeface="+mj-lt"/>
                        </a:rPr>
                        <a:t> rozdiely v ľudských zdrojoch </a:t>
                      </a:r>
                      <a:endParaRPr lang="sk-SK" sz="1800" b="1" i="0" u="none" strike="noStrike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58204" cy="785818"/>
          </a:xfrm>
        </p:spPr>
        <p:txBody>
          <a:bodyPr/>
          <a:lstStyle/>
          <a:p>
            <a:r>
              <a:rPr lang="sk-SK" dirty="0" smtClean="0"/>
              <a:t>SLOVENSKO – aktuálny stav</a:t>
            </a:r>
            <a:endParaRPr lang="sk-SK" dirty="0"/>
          </a:p>
        </p:txBody>
      </p:sp>
      <p:sp>
        <p:nvSpPr>
          <p:cNvPr id="4" name="Obdĺžnik 3"/>
          <p:cNvSpPr/>
          <p:nvPr/>
        </p:nvSpPr>
        <p:spPr>
          <a:xfrm>
            <a:off x="285720" y="2643182"/>
            <a:ext cx="8572560" cy="9858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Obdĺžnik 4"/>
          <p:cNvSpPr/>
          <p:nvPr/>
        </p:nvSpPr>
        <p:spPr>
          <a:xfrm>
            <a:off x="285720" y="5572140"/>
            <a:ext cx="8572560" cy="8572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14282" y="1000108"/>
            <a:ext cx="8643998" cy="5572164"/>
          </a:xfrm>
        </p:spPr>
        <p:txBody>
          <a:bodyPr>
            <a:normAutofit fontScale="85000" lnSpcReduction="20000"/>
          </a:bodyPr>
          <a:lstStyle/>
          <a:p>
            <a:r>
              <a:rPr lang="sk-SK" sz="2800" dirty="0" smtClean="0">
                <a:solidFill>
                  <a:srgbClr val="7030A0"/>
                </a:solidFill>
              </a:rPr>
              <a:t>Viac ako 24.000 lekárov, ale nepriaznivý pomer VLD k ŠAS (regionálne 0,1 – 2,0 VLD/</a:t>
            </a:r>
            <a:r>
              <a:rPr lang="sk-SK" sz="2800" dirty="0" err="1" smtClean="0">
                <a:solidFill>
                  <a:srgbClr val="7030A0"/>
                </a:solidFill>
              </a:rPr>
              <a:t>tis.p</a:t>
            </a:r>
            <a:r>
              <a:rPr lang="sk-SK" sz="2800" dirty="0" smtClean="0">
                <a:solidFill>
                  <a:srgbClr val="7030A0"/>
                </a:solidFill>
              </a:rPr>
              <a:t>.)</a:t>
            </a:r>
          </a:p>
          <a:p>
            <a:r>
              <a:rPr lang="sk-SK" sz="2800" dirty="0" smtClean="0"/>
              <a:t>Katastrofálny nedostatok sestier</a:t>
            </a:r>
          </a:p>
          <a:p>
            <a:r>
              <a:rPr lang="sk-SK" sz="2800" dirty="0" smtClean="0">
                <a:solidFill>
                  <a:srgbClr val="FF0000"/>
                </a:solidFill>
              </a:rPr>
              <a:t>Katastrofálna veková štruktúra VLD: z cca 2.300 VLD je cca 50% nad 60 rokov a cca 25% nad 65 rokov</a:t>
            </a:r>
          </a:p>
          <a:p>
            <a:r>
              <a:rPr lang="sk-SK" sz="2800" dirty="0" smtClean="0">
                <a:solidFill>
                  <a:srgbClr val="660033"/>
                </a:solidFill>
              </a:rPr>
              <a:t>Nedostatočná generačná obnova VLD a malý záujem absolventov medicíny o VL (rezidentský program nerieši ďalšie profesijné uplatnenie)</a:t>
            </a:r>
          </a:p>
          <a:p>
            <a:r>
              <a:rPr lang="sk-SK" sz="2800" dirty="0" smtClean="0"/>
              <a:t>Výrazný nepomer lekárov v BA (6,8 /</a:t>
            </a:r>
            <a:r>
              <a:rPr lang="sk-SK" sz="2800" dirty="0" err="1" smtClean="0"/>
              <a:t>tis.p</a:t>
            </a:r>
            <a:r>
              <a:rPr lang="sk-SK" sz="2800" dirty="0" smtClean="0"/>
              <a:t>.) a na zvyšku Slovenska  (3,0 /</a:t>
            </a:r>
            <a:r>
              <a:rPr lang="sk-SK" sz="2800" dirty="0" err="1" smtClean="0"/>
              <a:t>tis.p</a:t>
            </a:r>
            <a:r>
              <a:rPr lang="sk-SK" sz="2800" dirty="0" smtClean="0"/>
              <a:t>.) a jeden z najvýraznejších nepomerov v EÚ medzi mestom a vidiekom</a:t>
            </a:r>
          </a:p>
          <a:p>
            <a:r>
              <a:rPr lang="sk-SK" sz="2800" dirty="0" smtClean="0">
                <a:solidFill>
                  <a:srgbClr val="FF0000"/>
                </a:solidFill>
              </a:rPr>
              <a:t>Slabá systémová funkcionalita VLD (kompetencie + kapacita) s vysokým počtom hospitalizácií a ambulantných vyšetrení, vrátane APS </a:t>
            </a:r>
          </a:p>
          <a:p>
            <a:r>
              <a:rPr lang="sk-SK" sz="2800" dirty="0" smtClean="0"/>
              <a:t>Zlyhávajúca systémová koordinácia VAS – ŠAS – nemocnica (výmenné lístky, predpisovanie receptov špecialistov, delegované odbery, „doriešenie“ po hospitalizácii, DSS) 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sk-SK" dirty="0" smtClean="0"/>
              <a:t>TEORETICKÉ  VÝCHODISKÁ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2844" y="1071546"/>
            <a:ext cx="8858312" cy="5429288"/>
          </a:xfrm>
        </p:spPr>
        <p:txBody>
          <a:bodyPr>
            <a:normAutofit/>
          </a:bodyPr>
          <a:lstStyle/>
          <a:p>
            <a:r>
              <a:rPr lang="sk-SK" b="1" dirty="0" smtClean="0">
                <a:solidFill>
                  <a:srgbClr val="7030A0"/>
                </a:solidFill>
              </a:rPr>
              <a:t>Zdravotníctvo = subsystém starostlivosti o zdravie</a:t>
            </a:r>
          </a:p>
          <a:p>
            <a:r>
              <a:rPr lang="sk-SK" dirty="0" smtClean="0"/>
              <a:t>Okolie (</a:t>
            </a:r>
            <a:r>
              <a:rPr lang="sk-SK" dirty="0" err="1" smtClean="0"/>
              <a:t>sub</a:t>
            </a:r>
            <a:r>
              <a:rPr lang="sk-SK" dirty="0" smtClean="0"/>
              <a:t>)systému zdravotnej starostlivosti tvorí:</a:t>
            </a:r>
          </a:p>
          <a:p>
            <a:r>
              <a:rPr lang="sk-SK" sz="2200" b="1" dirty="0" smtClean="0"/>
              <a:t>a) verejná správa </a:t>
            </a:r>
            <a:r>
              <a:rPr lang="sk-SK" sz="2200" dirty="0" smtClean="0"/>
              <a:t>(štátne inštitúcie a samosprávy)</a:t>
            </a:r>
          </a:p>
          <a:p>
            <a:r>
              <a:rPr lang="sk-SK" sz="2200" b="1" dirty="0" smtClean="0"/>
              <a:t>b) socioekonomické a kultúrne pomery </a:t>
            </a:r>
            <a:r>
              <a:rPr lang="sk-SK" sz="2200" dirty="0" smtClean="0"/>
              <a:t>(spoločenské hodnoty, právo úroveň bývania, hygiena práce, príjem domácností, výchova v rodine a inštitucionálna výchova)</a:t>
            </a:r>
          </a:p>
          <a:p>
            <a:r>
              <a:rPr lang="sk-SK" b="1" dirty="0" smtClean="0">
                <a:solidFill>
                  <a:srgbClr val="008000"/>
                </a:solidFill>
              </a:rPr>
              <a:t>SYSTÉM = </a:t>
            </a:r>
            <a:r>
              <a:rPr lang="sk-SK" b="1" dirty="0" err="1" smtClean="0">
                <a:solidFill>
                  <a:srgbClr val="008000"/>
                </a:solidFill>
              </a:rPr>
              <a:t>autoregulácia</a:t>
            </a:r>
            <a:r>
              <a:rPr lang="sk-SK" b="1" dirty="0" smtClean="0">
                <a:solidFill>
                  <a:srgbClr val="008000"/>
                </a:solidFill>
              </a:rPr>
              <a:t> + spätná väzba </a:t>
            </a:r>
          </a:p>
          <a:p>
            <a:r>
              <a:rPr lang="sk-SK" b="1" dirty="0" smtClean="0">
                <a:solidFill>
                  <a:srgbClr val="C00000"/>
                </a:solidFill>
              </a:rPr>
              <a:t>vstupy – procesy – výstupy </a:t>
            </a:r>
          </a:p>
          <a:p>
            <a:r>
              <a:rPr lang="sk-SK" sz="2200" b="1" dirty="0" smtClean="0"/>
              <a:t>Vstupy</a:t>
            </a:r>
            <a:r>
              <a:rPr lang="sk-SK" sz="2200" dirty="0" smtClean="0"/>
              <a:t> = peniaze, čas, personálne kapacity (národná úroveň medicíny)</a:t>
            </a:r>
          </a:p>
          <a:p>
            <a:r>
              <a:rPr lang="sk-SK" sz="2200" b="1" dirty="0" smtClean="0"/>
              <a:t>Procesy</a:t>
            </a:r>
            <a:r>
              <a:rPr lang="sk-SK" sz="2200" dirty="0" smtClean="0"/>
              <a:t> = podpora, prevencia, diagnostika, liečba, paliatívna starostlivosť</a:t>
            </a:r>
          </a:p>
          <a:p>
            <a:r>
              <a:rPr lang="sk-SK" sz="2200" b="1" dirty="0" smtClean="0"/>
              <a:t>Výstupy</a:t>
            </a:r>
            <a:r>
              <a:rPr lang="sk-SK" sz="2200" dirty="0" smtClean="0"/>
              <a:t> = morbidita, stredná dĺžka života, kvalita života (roky bez choroby) </a:t>
            </a:r>
            <a:endParaRPr lang="sk-SK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3810</TotalTime>
  <Words>1602</Words>
  <Application>Microsoft Office PowerPoint</Application>
  <PresentationFormat>Prezentácia na obrazovke (4:3)</PresentationFormat>
  <Paragraphs>121</Paragraphs>
  <Slides>14</Slides>
  <Notes>10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5" baseType="lpstr">
      <vt:lpstr>Motív Office</vt:lpstr>
      <vt:lpstr>Koncepčné financovanie všeobecného lekárstva  garantované zákonom  =</vt:lpstr>
      <vt:lpstr>              ZVLD SR o.z. – reflexia na problematickú situáciu všeobecného lekárstva v SR a súvisiace systémové otázky zdravotnej starostlivosti   1. Podpora medicínskych kompetencií všeobecnej ambulantnej zdravotnej starostlivosti v podmienkach zmluvných vzťahov so zdravotnými poisťovňami podľa zákona 581/2004 z.z.  2. Podpora kvality a rozvoja všeobecnej ambulantnej zdravotnej starostlivosti v regiónoch celej Slovenskej Republiky v súlade so všeobecne záväznými právnymi predpismi.  3. Podpora angažovanosti členov ZVLD SR o.z. v stavovských organizáciách  zamestnávateľských združeniach, odborných spoločnostiach a v iných organizáciách lekárov tretieho sektora. </vt:lpstr>
      <vt:lpstr>FAKTY:</vt:lpstr>
      <vt:lpstr>Snímka 4</vt:lpstr>
      <vt:lpstr>Snímka 5</vt:lpstr>
      <vt:lpstr>Graf 1. vysoká návštevnosť centrálneho príjmu – dostupnosť  VLD?  Graf 2. Profesijná štruktúra lekárov na 1.000 obyvateľov (2007) a počet návštev u lekára</vt:lpstr>
      <vt:lpstr>miera hospitalizácií podľa veku a pohlavia  na 100 000 obyvateľov</vt:lpstr>
      <vt:lpstr>SLOVENSKO – aktuálny stav</vt:lpstr>
      <vt:lpstr>TEORETICKÉ  VÝCHODISKÁ </vt:lpstr>
      <vt:lpstr>FINANCOVANIE - PRINCÍPY </vt:lpstr>
      <vt:lpstr>SYSTÉM FINANCOVANIA ZS v SR</vt:lpstr>
      <vt:lpstr>ODPORÚČANIA  (NAD)NÁRODNÝCH AUTORÍT</vt:lpstr>
      <vt:lpstr>REALIZÁCIA koncept ZVLD SR o.z.</vt:lpstr>
      <vt:lpstr>Health 2020, WHO, 09/2012 a European policy framework and strategy for the 21 century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miera hospitalizácií populácie štandardizovanej podľa veku a pohlavia na 100 000 obyvateľov.  OECD/European Observatory on Health Systems and Policies (2017), Slovensko: Zdravotný Profil Krajiny 2017, State of Health in the EU, OECD Publishing, Paris/European Observatory on Health Systems and Policies, Brussels.http://dx.doi.org/10.1787/9789264285408-sk</dc:title>
  <dc:creator>Promeda</dc:creator>
  <cp:lastModifiedBy>Promeda</cp:lastModifiedBy>
  <cp:revision>128</cp:revision>
  <dcterms:created xsi:type="dcterms:W3CDTF">2019-08-25T05:50:47Z</dcterms:created>
  <dcterms:modified xsi:type="dcterms:W3CDTF">2019-09-01T17:20:29Z</dcterms:modified>
</cp:coreProperties>
</file>