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1525" autoAdjust="0"/>
  </p:normalViewPr>
  <p:slideViewPr>
    <p:cSldViewPr>
      <p:cViewPr varScale="1">
        <p:scale>
          <a:sx n="54" d="100"/>
          <a:sy n="54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AD78-B127-47F2-8110-00CDC4019947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F977E-E79B-4D8F-9EEB-9E3AF3AFCAB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88FE-FA44-4DB4-AAAA-AD1A17B07099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88FE-FA44-4DB4-AAAA-AD1A17B07099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5777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8774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73177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7771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83963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76485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95757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4D7D-AD9B-4887-B54E-58909DCB40BF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18714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88FE-FA44-4DB4-AAAA-AD1A17B07099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88FE-FA44-4DB4-AAAA-AD1A17B07099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88FE-FA44-4DB4-AAAA-AD1A17B07099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988FE-FA44-4DB4-AAAA-AD1A17B07099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/>
              <a:t> Združenie všeobecných lekárov pre dospelých SR </a:t>
            </a:r>
            <a:r>
              <a:rPr lang="sk-SK" dirty="0" err="1" smtClean="0"/>
              <a:t>o.z</a:t>
            </a:r>
            <a:r>
              <a:rPr lang="sk-SK" dirty="0" smtClean="0"/>
              <a:t>. vzniklo na jeseň 2016 ako reflexia na problematickú situáciu všeobecného lekárstva v Slovenskej Republike a súvisiace</a:t>
            </a:r>
            <a:r>
              <a:rPr lang="sk-SK" baseline="0" dirty="0" smtClean="0"/>
              <a:t> systémové otázky zdravotnej starostlivosti na Slovensku vôbec</a:t>
            </a:r>
          </a:p>
          <a:p>
            <a:pPr>
              <a:buFontTx/>
              <a:buChar char="-"/>
            </a:pPr>
            <a:r>
              <a:rPr lang="sk-SK" b="1" baseline="0" dirty="0" smtClean="0"/>
              <a:t> ciele ZVLDSR sú zhrnuté len v 3 zásadných bodoch, z ktorých 1. bod hovorí o podpore medicínskych kompetencií VLD</a:t>
            </a:r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8F6E3-9B1F-46EA-9C1F-FDC44D1757BD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aseline="0" dirty="0" smtClean="0"/>
              <a:t> už aj nadnárodné autority odporúčajú zmenu prístupu = REFORMA ZS na Slovensku?</a:t>
            </a:r>
          </a:p>
          <a:p>
            <a:pPr>
              <a:buFontTx/>
              <a:buChar char="-"/>
            </a:pPr>
            <a:r>
              <a:rPr lang="sk-SK" baseline="0" dirty="0" smtClean="0"/>
              <a:t> podmienky na výkon kompetencií = personálne zdroje = predvídateľné financovanie</a:t>
            </a:r>
          </a:p>
          <a:p>
            <a:pPr>
              <a:buFontTx/>
              <a:buChar char="-"/>
            </a:pPr>
            <a:r>
              <a:rPr lang="sk-SK" baseline="0" dirty="0" smtClean="0"/>
              <a:t> (kto robí na Slovensku koncepciu zdravotníctva – POISŤOVNE? Je to udržateľné? CAVE: koncepcia = krytie financiami)</a:t>
            </a:r>
          </a:p>
          <a:p>
            <a:pPr>
              <a:buFontTx/>
              <a:buChar char="-"/>
            </a:pPr>
            <a:r>
              <a:rPr lang="sk-SK" baseline="0" dirty="0" smtClean="0"/>
              <a:t> kompetencie = povinnosť a zodpovednosť – </a:t>
            </a:r>
            <a:r>
              <a:rPr lang="sk-SK" baseline="0" dirty="0" err="1" smtClean="0"/>
              <a:t>viz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nasl.slide</a:t>
            </a:r>
            <a:endParaRPr lang="sk-SK" baseline="0" dirty="0" smtClean="0"/>
          </a:p>
          <a:p>
            <a:pPr>
              <a:buFontTx/>
              <a:buChar char="-"/>
            </a:pPr>
            <a:r>
              <a:rPr lang="sk-SK" dirty="0" smtClean="0"/>
              <a:t> </a:t>
            </a:r>
            <a:r>
              <a:rPr lang="sk-SK" baseline="0" dirty="0" smtClean="0"/>
              <a:t>APS, záchranky a </a:t>
            </a:r>
            <a:r>
              <a:rPr lang="sk-SK" baseline="0" dirty="0" err="1" smtClean="0"/>
              <a:t>urgenty</a:t>
            </a:r>
            <a:r>
              <a:rPr lang="sk-SK" baseline="0" dirty="0" smtClean="0"/>
              <a:t> cenové opatrenie zo zákona majú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39134-1268-4B1A-95CC-B60721171015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aseline="0" dirty="0" smtClean="0"/>
              <a:t> j</a:t>
            </a:r>
            <a:r>
              <a:rPr lang="sk-SK" dirty="0" smtClean="0"/>
              <a:t>e v spoločnom záujme VLD na Slovensku zjednotenie</a:t>
            </a:r>
            <a:r>
              <a:rPr lang="sk-SK" baseline="0" dirty="0" smtClean="0"/>
              <a:t> vykazovania výkonov a spôsobu výpočtu paušálnej úhrady</a:t>
            </a:r>
          </a:p>
          <a:p>
            <a:pPr>
              <a:buFontTx/>
              <a:buChar char="-"/>
            </a:pPr>
            <a:r>
              <a:rPr lang="sk-SK" b="1" dirty="0" smtClean="0"/>
              <a:t> </a:t>
            </a:r>
            <a:r>
              <a:rPr lang="sk-SK" b="1" baseline="0" dirty="0" smtClean="0"/>
              <a:t>kto robí na Slovensku koncepciu zdravotníctva – POISŤOVNE? Je to udržateľné? CAVE: koncepcia = krytie financiami</a:t>
            </a:r>
          </a:p>
          <a:p>
            <a:pPr>
              <a:buFontTx/>
              <a:buChar char="-"/>
            </a:pPr>
            <a:r>
              <a:rPr lang="sk-SK" baseline="0" dirty="0" smtClean="0"/>
              <a:t> zákonná norma = úhradová vyhláška - najschodnejší spôsob, ak chceme rešpektovať odporúčania nadnárodných autorít a MZ SR má mať silnejší regulačný vplyv na kontrolu a riadenie prvého kontaktu v starostlivosti o dospelých (APS, záchranky a </a:t>
            </a:r>
            <a:r>
              <a:rPr lang="sk-SK" baseline="0" dirty="0" err="1" smtClean="0"/>
              <a:t>urgenty</a:t>
            </a:r>
            <a:r>
              <a:rPr lang="sk-SK" baseline="0" dirty="0" smtClean="0"/>
              <a:t> to majú)</a:t>
            </a:r>
          </a:p>
          <a:p>
            <a:pPr>
              <a:buFontTx/>
              <a:buChar char="-"/>
            </a:pPr>
            <a:r>
              <a:rPr lang="sk-SK" baseline="0" dirty="0" smtClean="0"/>
              <a:t> rešpektujeme </a:t>
            </a:r>
            <a:r>
              <a:rPr lang="sk-SK" baseline="0" dirty="0" err="1" smtClean="0"/>
              <a:t>kapitačno-výkonový</a:t>
            </a:r>
            <a:r>
              <a:rPr lang="sk-SK" baseline="0" dirty="0" smtClean="0"/>
              <a:t> princíp odporúčaný nadnárodnými autoritami a uplatňovaný zo zákona aj v ČR (vyhl.č.201/2018 </a:t>
            </a:r>
            <a:r>
              <a:rPr lang="sk-SK" baseline="0" dirty="0" err="1" smtClean="0"/>
              <a:t>Sb</a:t>
            </a:r>
            <a:r>
              <a:rPr lang="sk-SK" baseline="0" dirty="0" smtClean="0"/>
              <a:t>.), ktorý umožňuje zohľadnenie výkonnosti / efektivity jednotlivej ambulancie VLD</a:t>
            </a:r>
          </a:p>
          <a:p>
            <a:pPr>
              <a:buFontTx/>
              <a:buChar char="-"/>
            </a:pPr>
            <a:r>
              <a:rPr lang="sk-SK" baseline="0" dirty="0" smtClean="0"/>
              <a:t> určenie jednotkovej minimálnej ceny je samozrejmosťou v režime medziročných novelizácií s previazanosťou na rozpočtové pravidlá štátu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39134-1268-4B1A-95CC-B60721171015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NV SR 776/2004 </a:t>
            </a:r>
            <a:r>
              <a:rPr lang="sk-SK" dirty="0" err="1" smtClean="0"/>
              <a:t>z.z</a:t>
            </a:r>
            <a:r>
              <a:rPr lang="sk-SK" dirty="0" smtClean="0"/>
              <a:t>. -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Katalóg zdravotných výkonov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sk-SK" dirty="0" smtClean="0"/>
              <a:t>NV SR 640/2008z.z. -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verejnej minimálnej sieti poskytovateľov zdravotnej starostlivosti</a:t>
            </a:r>
          </a:p>
          <a:p>
            <a:r>
              <a:rPr lang="sk-SK" dirty="0" smtClean="0"/>
              <a:t>MZ SR 127/2014 </a:t>
            </a:r>
            <a:r>
              <a:rPr lang="sk-SK" dirty="0" err="1" smtClean="0"/>
              <a:t>z.z</a:t>
            </a:r>
            <a:r>
              <a:rPr lang="sk-SK" dirty="0" smtClean="0"/>
              <a:t>. -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ktorou sa ustanovuje zoznam chorôb, pri ktorých sa poskytuje poistencovi verejného zdravotného poistenia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dispenzarizácia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frekvencia vyšetrení a poskytovatelia zdravotnej starostlivosti vykonávajúci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dispenzarizáciu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39134-1268-4B1A-95CC-B60721171015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1/,2/,3/,4/ = bonifikácia viazaná na </a:t>
            </a:r>
            <a:r>
              <a:rPr lang="sk-SK" b="1" dirty="0" err="1" smtClean="0"/>
              <a:t>kapitačnú</a:t>
            </a:r>
            <a:r>
              <a:rPr lang="sk-SK" b="1" dirty="0" smtClean="0"/>
              <a:t> platbu</a:t>
            </a:r>
            <a:r>
              <a:rPr lang="sk-SK" dirty="0" smtClean="0"/>
              <a:t> </a:t>
            </a:r>
            <a:r>
              <a:rPr lang="sk-SK" b="1" dirty="0" smtClean="0"/>
              <a:t>za výkon</a:t>
            </a:r>
            <a:r>
              <a:rPr lang="sk-SK" dirty="0" smtClean="0"/>
              <a:t>:</a:t>
            </a:r>
            <a:r>
              <a:rPr lang="sk-SK" baseline="0" dirty="0" smtClean="0"/>
              <a:t> </a:t>
            </a:r>
            <a:r>
              <a:rPr lang="sk-SK" dirty="0" smtClean="0"/>
              <a:t>1/ </a:t>
            </a:r>
            <a:r>
              <a:rPr lang="sk-SK" dirty="0" err="1" smtClean="0"/>
              <a:t>preventívnosť</a:t>
            </a:r>
            <a:r>
              <a:rPr lang="sk-SK" dirty="0" smtClean="0"/>
              <a:t>, 2/ výkonnosť v starostlivosti o chronické ochorenia,</a:t>
            </a:r>
            <a:r>
              <a:rPr lang="sk-SK" baseline="0" dirty="0" smtClean="0"/>
              <a:t> 3/ efektivita ambulancie agregovaná v celkovom počte </a:t>
            </a:r>
            <a:r>
              <a:rPr lang="sk-SK" baseline="0" dirty="0" err="1" smtClean="0"/>
              <a:t>kapitovaných</a:t>
            </a:r>
            <a:r>
              <a:rPr lang="sk-SK" baseline="0" dirty="0" smtClean="0"/>
              <a:t> pacientov, 4/ efektivita agregovaná do celkového počtu ordinačných hodín</a:t>
            </a:r>
          </a:p>
          <a:p>
            <a:r>
              <a:rPr lang="sk-SK" b="1" dirty="0" smtClean="0"/>
              <a:t>5/,6/,7/,8/ = bonifikácia  viazaná na jednotlivého </a:t>
            </a:r>
            <a:r>
              <a:rPr lang="sk-SK" b="1" dirty="0" err="1" smtClean="0"/>
              <a:t>kapitovaného</a:t>
            </a:r>
            <a:r>
              <a:rPr lang="sk-SK" b="1" dirty="0" smtClean="0"/>
              <a:t> pacienta</a:t>
            </a:r>
            <a:r>
              <a:rPr lang="sk-SK" dirty="0" smtClean="0"/>
              <a:t> </a:t>
            </a:r>
            <a:r>
              <a:rPr lang="sk-SK" b="1" dirty="0" smtClean="0"/>
              <a:t>za status pacienta </a:t>
            </a:r>
            <a:r>
              <a:rPr lang="sk-SK" dirty="0" smtClean="0"/>
              <a:t>= 5/ za</a:t>
            </a:r>
            <a:r>
              <a:rPr lang="sk-SK" baseline="0" dirty="0" smtClean="0"/>
              <a:t> personálne vybavene (integrácia ambulancie), 6/ externá starostlivosť o DSS, 7/ dostupnosť ambulancie v miestach so sťaženou dostupnosťou, 8/ starostlivosť o pacientov z </a:t>
            </a:r>
            <a:r>
              <a:rPr lang="sk-SK" baseline="0" dirty="0" err="1" smtClean="0"/>
              <a:t>marginalizovaných</a:t>
            </a:r>
            <a:r>
              <a:rPr lang="sk-SK" baseline="0" dirty="0" smtClean="0"/>
              <a:t> skupín obyvateľstva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39134-1268-4B1A-95CC-B60721171015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2204-5127-41FA-8FBB-57A4447B8051}" type="datetimeFigureOut">
              <a:rPr lang="sk-SK" smtClean="0"/>
              <a:pPr/>
              <a:t>28. 4. 2019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62EB-625F-457D-B578-2E0FC9138C1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vld.sk/wp-content/uploads/2019/03/Fonendoskop_01_2019_prin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714596"/>
            <a:ext cx="2571792" cy="2571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2743219"/>
          </a:xfrm>
        </p:spPr>
        <p:txBody>
          <a:bodyPr>
            <a:noAutofit/>
          </a:bodyPr>
          <a:lstStyle/>
          <a:p>
            <a:r>
              <a:rPr lang="sk-SK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RIADNY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SNEM</a:t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ZVLD SR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o.z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286388"/>
            <a:ext cx="7715304" cy="1110732"/>
          </a:xfrm>
        </p:spPr>
        <p:txBody>
          <a:bodyPr>
            <a:normAutofit lnSpcReduction="10000"/>
          </a:bodyPr>
          <a:lstStyle/>
          <a:p>
            <a:r>
              <a:rPr lang="sk-SK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25.04.2019</a:t>
            </a:r>
            <a:endParaRPr lang="en-US" sz="7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660033"/>
                </a:solidFill>
              </a:rPr>
              <a:t>Koncepčný rámec činnosti ZVLD SR </a:t>
            </a:r>
            <a:r>
              <a:rPr lang="sk-SK" sz="4000" b="1" dirty="0" err="1" smtClean="0">
                <a:solidFill>
                  <a:srgbClr val="660033"/>
                </a:solidFill>
              </a:rPr>
              <a:t>o.z</a:t>
            </a:r>
            <a:r>
              <a:rPr lang="sk-SK" sz="4000" b="1" dirty="0" smtClean="0">
                <a:solidFill>
                  <a:srgbClr val="660033"/>
                </a:solidFill>
              </a:rPr>
              <a:t>.</a:t>
            </a:r>
            <a:r>
              <a:rPr lang="sk-SK" dirty="0" smtClean="0">
                <a:solidFill>
                  <a:srgbClr val="660033"/>
                </a:solidFill>
              </a:rPr>
              <a:t/>
            </a:r>
            <a:br>
              <a:rPr lang="sk-SK" dirty="0" smtClean="0">
                <a:solidFill>
                  <a:srgbClr val="660033"/>
                </a:solidFill>
              </a:rPr>
            </a:br>
            <a:r>
              <a:rPr lang="sk-SK" sz="2200" dirty="0" smtClean="0"/>
              <a:t>Schválené uznesením správnej rady č.4 dňa 21.09.2018, Staré Hory </a:t>
            </a:r>
            <a:endParaRPr lang="sk-SK" sz="2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143536"/>
          </a:xfrm>
        </p:spPr>
        <p:txBody>
          <a:bodyPr>
            <a:normAutofit fontScale="85000" lnSpcReduction="20000"/>
          </a:bodyPr>
          <a:lstStyle/>
          <a:p>
            <a:r>
              <a:rPr lang="sk-SK" sz="5100" b="1" dirty="0" smtClean="0">
                <a:solidFill>
                  <a:srgbClr val="C00000"/>
                </a:solidFill>
              </a:rPr>
              <a:t>Taktika ZVLD </a:t>
            </a:r>
            <a:r>
              <a:rPr lang="sk-SK" sz="5100" b="1" dirty="0">
                <a:solidFill>
                  <a:srgbClr val="C00000"/>
                </a:solidFill>
              </a:rPr>
              <a:t>SR </a:t>
            </a:r>
            <a:r>
              <a:rPr lang="sk-SK" sz="5100" b="1" dirty="0" err="1" smtClean="0">
                <a:solidFill>
                  <a:srgbClr val="C00000"/>
                </a:solidFill>
              </a:rPr>
              <a:t>o.z</a:t>
            </a:r>
            <a:r>
              <a:rPr lang="sk-SK" sz="5100" b="1" dirty="0" smtClean="0">
                <a:solidFill>
                  <a:srgbClr val="C00000"/>
                </a:solidFill>
              </a:rPr>
              <a:t>.</a:t>
            </a:r>
            <a:endParaRPr lang="sk-SK" sz="4300" b="1" dirty="0" smtClean="0">
              <a:solidFill>
                <a:srgbClr val="C00000"/>
              </a:solidFill>
            </a:endParaRPr>
          </a:p>
          <a:p>
            <a:r>
              <a:rPr lang="sk-SK" sz="2600" b="1" dirty="0" smtClean="0"/>
              <a:t>1. Prítomnosť ZVLD SR v priestore VLD </a:t>
            </a:r>
          </a:p>
          <a:p>
            <a:r>
              <a:rPr lang="sk-SK" sz="2600" dirty="0" smtClean="0"/>
              <a:t>1.1. web </a:t>
            </a:r>
          </a:p>
          <a:p>
            <a:r>
              <a:rPr lang="sk-SK" sz="2600" dirty="0" smtClean="0"/>
              <a:t>1.2</a:t>
            </a:r>
            <a:r>
              <a:rPr lang="sk-SK" sz="2600" dirty="0"/>
              <a:t>. mailová komunikácia s členmi združenia </a:t>
            </a:r>
            <a:endParaRPr lang="sk-SK" sz="2600" dirty="0" smtClean="0"/>
          </a:p>
          <a:p>
            <a:r>
              <a:rPr lang="sk-SK" sz="2600" dirty="0" smtClean="0"/>
              <a:t>1.3. </a:t>
            </a:r>
            <a:r>
              <a:rPr lang="sk-SK" sz="2600" dirty="0"/>
              <a:t>časopis Fonendoskop – </a:t>
            </a:r>
            <a:r>
              <a:rPr lang="sk-SK" sz="2600" dirty="0" smtClean="0"/>
              <a:t>zhrnutie </a:t>
            </a:r>
            <a:r>
              <a:rPr lang="sk-SK" sz="2600" dirty="0"/>
              <a:t>uznesení a stanovísk ZVLD SR </a:t>
            </a:r>
            <a:r>
              <a:rPr lang="sk-SK" sz="2600" dirty="0" err="1"/>
              <a:t>o.z</a:t>
            </a:r>
            <a:r>
              <a:rPr lang="sk-SK" sz="2600" dirty="0"/>
              <a:t>. </a:t>
            </a:r>
            <a:endParaRPr lang="sk-SK" sz="2600" dirty="0" smtClean="0"/>
          </a:p>
          <a:p>
            <a:r>
              <a:rPr lang="sk-SK" sz="2600" dirty="0" smtClean="0"/>
              <a:t>1.4. </a:t>
            </a:r>
            <a:r>
              <a:rPr lang="sk-SK" sz="2600" dirty="0"/>
              <a:t>preukaz </a:t>
            </a:r>
            <a:r>
              <a:rPr lang="sk-SK" sz="2600" dirty="0" smtClean="0"/>
              <a:t>združenia</a:t>
            </a:r>
          </a:p>
          <a:p>
            <a:r>
              <a:rPr lang="sk-SK" sz="2600" dirty="0" smtClean="0"/>
              <a:t>1.5. </a:t>
            </a:r>
            <a:r>
              <a:rPr lang="sk-SK" sz="2600" dirty="0" err="1" smtClean="0"/>
              <a:t>benefity</a:t>
            </a:r>
            <a:endParaRPr lang="sk-SK" sz="2600" dirty="0" smtClean="0"/>
          </a:p>
          <a:p>
            <a:r>
              <a:rPr lang="sk-SK" sz="2600" dirty="0" smtClean="0"/>
              <a:t>1.6. snem a zasadnutie správnej rady –  potvrdzujú legitímnu prítomnosť ZVLD SR v priestore VLD</a:t>
            </a:r>
          </a:p>
          <a:p>
            <a:r>
              <a:rPr lang="sk-SK" sz="2600" dirty="0" smtClean="0"/>
              <a:t>1.7. OIF </a:t>
            </a:r>
            <a:r>
              <a:rPr lang="sk-SK" sz="2600" smtClean="0"/>
              <a:t>– podpora </a:t>
            </a:r>
            <a:r>
              <a:rPr lang="sk-SK" sz="2600" dirty="0"/>
              <a:t>prítomnosti ZVLD SR v priestore VLD</a:t>
            </a:r>
            <a:r>
              <a:rPr lang="sk-SK" sz="2600"/>
              <a:t>, </a:t>
            </a:r>
            <a:r>
              <a:rPr lang="sk-SK" sz="2600" smtClean="0"/>
              <a:t>(LEKOR)</a:t>
            </a:r>
            <a:endParaRPr lang="sk-SK" sz="2600" dirty="0" smtClean="0"/>
          </a:p>
          <a:p>
            <a:r>
              <a:rPr lang="sk-SK" sz="2600" dirty="0" smtClean="0"/>
              <a:t>1.8. </a:t>
            </a:r>
            <a:r>
              <a:rPr lang="sk-SK" sz="2600" dirty="0"/>
              <a:t>hovorca ZVLD SR </a:t>
            </a:r>
            <a:r>
              <a:rPr lang="sk-SK" sz="2600" dirty="0" err="1"/>
              <a:t>o.z</a:t>
            </a:r>
            <a:r>
              <a:rPr lang="sk-SK" sz="2600" dirty="0" smtClean="0"/>
              <a:t>.</a:t>
            </a:r>
          </a:p>
          <a:p>
            <a:endParaRPr lang="sk-SK" sz="2600" dirty="0" smtClean="0"/>
          </a:p>
          <a:p>
            <a:r>
              <a:rPr lang="sk-SK" sz="2600" b="1" dirty="0"/>
              <a:t>2. Rokovania o zmluvných </a:t>
            </a:r>
            <a:r>
              <a:rPr lang="sk-SK" sz="2600" b="1" dirty="0" smtClean="0"/>
              <a:t>podmienkach</a:t>
            </a:r>
            <a:endParaRPr lang="sk-SK" sz="2600" dirty="0" smtClean="0"/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Zákonná norma financovania VLD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7" name="Obrázok 6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5643578"/>
            <a:ext cx="1025844" cy="1025844"/>
          </a:xfrm>
          <a:prstGeom prst="rect">
            <a:avLst/>
          </a:prstGeom>
        </p:spPr>
      </p:pic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5072098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Funkcia a efektivita systému ZS (reforma?)</a:t>
            </a:r>
          </a:p>
          <a:p>
            <a:r>
              <a:rPr lang="sk-SK" dirty="0" smtClean="0"/>
              <a:t>Odporúčania WB + IZP (2018)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Kompetencie = povinnosť, zodpovednosť</a:t>
            </a:r>
          </a:p>
          <a:p>
            <a:r>
              <a:rPr lang="sk-SK" b="1" dirty="0" smtClean="0">
                <a:solidFill>
                  <a:srgbClr val="002060"/>
                </a:solidFill>
              </a:rPr>
              <a:t>...a čo podmienky na výkon kompetencií?</a:t>
            </a:r>
          </a:p>
          <a:p>
            <a:r>
              <a:rPr lang="sk-SK" dirty="0" smtClean="0"/>
              <a:t>1/predvídateľné financovanie </a:t>
            </a:r>
          </a:p>
          <a:p>
            <a:r>
              <a:rPr lang="sk-SK" dirty="0" smtClean="0"/>
              <a:t>2/ personálne zdroje 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Koncepcia  ZS ako celku a odboru VLD (MZ SR)?</a:t>
            </a:r>
          </a:p>
          <a:p>
            <a:r>
              <a:rPr lang="sk-SK" b="1" dirty="0" smtClean="0"/>
              <a:t>APS, ZZS a </a:t>
            </a:r>
            <a:r>
              <a:rPr lang="sk-SK" b="1" dirty="0" err="1" smtClean="0"/>
              <a:t>urgenty</a:t>
            </a:r>
            <a:r>
              <a:rPr lang="sk-SK" b="1" dirty="0" smtClean="0"/>
              <a:t> cenové opatrenie zo zákona majú ! </a:t>
            </a:r>
            <a:r>
              <a:rPr lang="sk-SK" dirty="0" smtClean="0"/>
              <a:t>(povinnosť uzavretia zmluvy zo ZP)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Zákonná norma financovania VLD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Zjednotenie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smtClean="0"/>
              <a:t>označenia a obsahu výkonov</a:t>
            </a:r>
          </a:p>
          <a:p>
            <a:r>
              <a:rPr lang="sk-SK" dirty="0" smtClean="0"/>
              <a:t>Určenie </a:t>
            </a:r>
            <a:r>
              <a:rPr lang="sk-SK" b="1" dirty="0" smtClean="0">
                <a:solidFill>
                  <a:srgbClr val="C00000"/>
                </a:solidFill>
              </a:rPr>
              <a:t>zoznamu</a:t>
            </a:r>
            <a:r>
              <a:rPr lang="sk-SK" dirty="0" smtClean="0"/>
              <a:t> výkonov VLD a jeho údržba</a:t>
            </a:r>
          </a:p>
          <a:p>
            <a:r>
              <a:rPr lang="sk-SK" dirty="0" smtClean="0"/>
              <a:t>Určenie </a:t>
            </a:r>
            <a:r>
              <a:rPr lang="sk-SK" b="1" dirty="0" smtClean="0">
                <a:solidFill>
                  <a:srgbClr val="C00000"/>
                </a:solidFill>
              </a:rPr>
              <a:t>minimálnej </a:t>
            </a:r>
            <a:r>
              <a:rPr lang="sk-SK" dirty="0" smtClean="0">
                <a:solidFill>
                  <a:srgbClr val="002060"/>
                </a:solidFill>
              </a:rPr>
              <a:t>ceny výkonov </a:t>
            </a:r>
            <a:r>
              <a:rPr lang="sk-SK" dirty="0" smtClean="0"/>
              <a:t>(bodu)</a:t>
            </a:r>
          </a:p>
          <a:p>
            <a:r>
              <a:rPr lang="sk-SK" dirty="0" smtClean="0"/>
              <a:t>Určenie </a:t>
            </a:r>
            <a:r>
              <a:rPr lang="sk-SK" b="1" dirty="0" smtClean="0">
                <a:solidFill>
                  <a:srgbClr val="C00000"/>
                </a:solidFill>
              </a:rPr>
              <a:t>minimálnej </a:t>
            </a:r>
            <a:r>
              <a:rPr lang="sk-SK" dirty="0" smtClean="0">
                <a:solidFill>
                  <a:srgbClr val="002060"/>
                </a:solidFill>
              </a:rPr>
              <a:t>ceny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dirty="0" smtClean="0">
                <a:solidFill>
                  <a:srgbClr val="002060"/>
                </a:solidFill>
              </a:rPr>
              <a:t>základnej </a:t>
            </a:r>
            <a:r>
              <a:rPr lang="sk-SK" dirty="0" err="1" smtClean="0">
                <a:solidFill>
                  <a:srgbClr val="002060"/>
                </a:solidFill>
              </a:rPr>
              <a:t>kapitácie</a:t>
            </a:r>
            <a:endParaRPr lang="sk-SK" dirty="0" smtClean="0">
              <a:solidFill>
                <a:srgbClr val="002060"/>
              </a:solidFill>
            </a:endParaRPr>
          </a:p>
          <a:p>
            <a:r>
              <a:rPr lang="sk-SK" dirty="0" smtClean="0"/>
              <a:t>Určenie </a:t>
            </a:r>
            <a:r>
              <a:rPr lang="sk-SK" dirty="0" smtClean="0">
                <a:solidFill>
                  <a:srgbClr val="002060"/>
                </a:solidFill>
              </a:rPr>
              <a:t>spôsobu výpočtu </a:t>
            </a:r>
            <a:r>
              <a:rPr lang="sk-SK" b="1" dirty="0" smtClean="0">
                <a:solidFill>
                  <a:srgbClr val="C00000"/>
                </a:solidFill>
              </a:rPr>
              <a:t>paušálnej </a:t>
            </a:r>
            <a:r>
              <a:rPr lang="sk-SK" dirty="0" smtClean="0">
                <a:solidFill>
                  <a:srgbClr val="002060"/>
                </a:solidFill>
              </a:rPr>
              <a:t>úhrady</a:t>
            </a:r>
            <a:r>
              <a:rPr lang="sk-SK" b="1" dirty="0" smtClean="0"/>
              <a:t> </a:t>
            </a:r>
            <a:r>
              <a:rPr lang="sk-SK" dirty="0" smtClean="0"/>
              <a:t>(základná + dodatková </a:t>
            </a:r>
            <a:r>
              <a:rPr lang="sk-SK" dirty="0" err="1" smtClean="0"/>
              <a:t>kapitácia</a:t>
            </a:r>
            <a:r>
              <a:rPr lang="sk-SK" dirty="0" smtClean="0"/>
              <a:t> = </a:t>
            </a:r>
            <a:r>
              <a:rPr lang="sk-SK" b="1" dirty="0" err="1" smtClean="0"/>
              <a:t>kapitačno-výkonový</a:t>
            </a:r>
            <a:r>
              <a:rPr lang="sk-SK" b="1" dirty="0" smtClean="0"/>
              <a:t> princíp</a:t>
            </a:r>
            <a:r>
              <a:rPr lang="sk-SK" dirty="0" smtClean="0"/>
              <a:t>)</a:t>
            </a:r>
          </a:p>
          <a:p>
            <a:r>
              <a:rPr lang="sk-SK" dirty="0" smtClean="0"/>
              <a:t>Určenie spôsobu </a:t>
            </a:r>
            <a:r>
              <a:rPr lang="sk-SK" b="1" dirty="0" smtClean="0">
                <a:solidFill>
                  <a:srgbClr val="C00000"/>
                </a:solidFill>
              </a:rPr>
              <a:t>výpočtu úhrady za ZS </a:t>
            </a:r>
            <a:r>
              <a:rPr lang="sk-SK" dirty="0" smtClean="0"/>
              <a:t>VLD </a:t>
            </a:r>
            <a:r>
              <a:rPr lang="sk-SK" b="1" dirty="0" smtClean="0"/>
              <a:t>(</a:t>
            </a:r>
            <a:r>
              <a:rPr lang="sk-SK" b="1" dirty="0" smtClean="0">
                <a:solidFill>
                  <a:srgbClr val="002060"/>
                </a:solidFill>
              </a:rPr>
              <a:t>paušálna úhrada + výkony</a:t>
            </a:r>
            <a:r>
              <a:rPr lang="sk-SK" b="1" dirty="0" smtClean="0"/>
              <a:t>)</a:t>
            </a:r>
            <a:endParaRPr lang="sk-SK" b="1" dirty="0"/>
          </a:p>
        </p:txBody>
      </p:sp>
      <p:pic>
        <p:nvPicPr>
          <p:cNvPr id="4" name="Obrázok 3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5643578"/>
            <a:ext cx="1025844" cy="1025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Zákonná norma financovania VLD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1/ upraviť a doplniť §8 zák.578/2004 </a:t>
            </a:r>
            <a:r>
              <a:rPr lang="sk-SK" dirty="0" err="1" smtClean="0"/>
              <a:t>z.z</a:t>
            </a:r>
            <a:r>
              <a:rPr lang="sk-SK" dirty="0" smtClean="0"/>
              <a:t>.</a:t>
            </a:r>
          </a:p>
          <a:p>
            <a:r>
              <a:rPr lang="sk-SK" dirty="0" smtClean="0"/>
              <a:t>2/ doplniť §8, ods.2 </a:t>
            </a:r>
            <a:r>
              <a:rPr lang="sk-SK" dirty="0" err="1" smtClean="0"/>
              <a:t>zák</a:t>
            </a:r>
            <a:r>
              <a:rPr lang="sk-SK" dirty="0" smtClean="0"/>
              <a:t> 576/2004 </a:t>
            </a:r>
            <a:r>
              <a:rPr lang="sk-SK" dirty="0" err="1" smtClean="0"/>
              <a:t>z.z</a:t>
            </a:r>
            <a:r>
              <a:rPr lang="sk-SK" dirty="0" smtClean="0"/>
              <a:t>.</a:t>
            </a:r>
          </a:p>
          <a:p>
            <a:r>
              <a:rPr lang="sk-SK" b="1" dirty="0" smtClean="0"/>
              <a:t>3/ </a:t>
            </a:r>
            <a:r>
              <a:rPr lang="sk-SK" b="1" dirty="0" smtClean="0">
                <a:solidFill>
                  <a:srgbClr val="002060"/>
                </a:solidFill>
              </a:rPr>
              <a:t>nová vyhláška MZ SR</a:t>
            </a:r>
            <a:r>
              <a:rPr lang="sk-SK" dirty="0" smtClean="0">
                <a:solidFill>
                  <a:srgbClr val="002060"/>
                </a:solidFill>
              </a:rPr>
              <a:t>, </a:t>
            </a:r>
            <a:r>
              <a:rPr lang="sk-SK" dirty="0">
                <a:solidFill>
                  <a:srgbClr val="002060"/>
                </a:solidFill>
              </a:rPr>
              <a:t>ktorou sa </a:t>
            </a:r>
            <a:r>
              <a:rPr lang="sk-SK" dirty="0" smtClean="0">
                <a:solidFill>
                  <a:srgbClr val="002060"/>
                </a:solidFill>
              </a:rPr>
              <a:t>vydá </a:t>
            </a:r>
            <a:r>
              <a:rPr lang="sk-SK" dirty="0">
                <a:solidFill>
                  <a:srgbClr val="002060"/>
                </a:solidFill>
              </a:rPr>
              <a:t>zoznam zdravotných výkonov poskytovaných v rámci všeobecnej ambulantnej starostlivosti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</a:p>
          <a:p>
            <a:r>
              <a:rPr lang="sk-SK" dirty="0" smtClean="0"/>
              <a:t>4/ doplniť prílohu k NV SR 776/2004 </a:t>
            </a:r>
            <a:r>
              <a:rPr lang="sk-SK" dirty="0" err="1" smtClean="0"/>
              <a:t>z.z</a:t>
            </a:r>
            <a:r>
              <a:rPr lang="sk-SK" dirty="0" smtClean="0"/>
              <a:t>.</a:t>
            </a:r>
          </a:p>
          <a:p>
            <a:r>
              <a:rPr lang="sk-SK" dirty="0" smtClean="0"/>
              <a:t>5/ upraviť prílohu č.1 k NV SR 640/2008 </a:t>
            </a:r>
            <a:r>
              <a:rPr lang="sk-SK" dirty="0" err="1" smtClean="0"/>
              <a:t>z.z</a:t>
            </a:r>
            <a:r>
              <a:rPr lang="sk-SK" dirty="0" smtClean="0"/>
              <a:t>.</a:t>
            </a:r>
          </a:p>
          <a:p>
            <a:r>
              <a:rPr lang="sk-SK" dirty="0" smtClean="0"/>
              <a:t>6/ upraviť prílohu vyhlášky MZ SR 127/2014 </a:t>
            </a:r>
            <a:r>
              <a:rPr lang="sk-SK" dirty="0" err="1" smtClean="0"/>
              <a:t>z.z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5643578"/>
            <a:ext cx="1025844" cy="1025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Koeficienty K-V platby?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/>
              <a:t>1/</a:t>
            </a:r>
            <a:r>
              <a:rPr lang="sk-SK" dirty="0" smtClean="0"/>
              <a:t> výkon preventívnych prehliadok (%)</a:t>
            </a:r>
          </a:p>
          <a:p>
            <a:r>
              <a:rPr lang="sk-SK" b="1" dirty="0" smtClean="0"/>
              <a:t>2/</a:t>
            </a:r>
            <a:r>
              <a:rPr lang="sk-SK" dirty="0" smtClean="0"/>
              <a:t> starostlivosť o chronické ochorenia (%)</a:t>
            </a:r>
          </a:p>
          <a:p>
            <a:r>
              <a:rPr lang="sk-SK" b="1" dirty="0" smtClean="0"/>
              <a:t>3/</a:t>
            </a:r>
            <a:r>
              <a:rPr lang="sk-SK" dirty="0" smtClean="0"/>
              <a:t> počet </a:t>
            </a:r>
            <a:r>
              <a:rPr lang="sk-SK" dirty="0" err="1" smtClean="0"/>
              <a:t>kapitovaných</a:t>
            </a:r>
            <a:r>
              <a:rPr lang="sk-SK" dirty="0" smtClean="0"/>
              <a:t> pacientov na ambulanciu</a:t>
            </a:r>
          </a:p>
          <a:p>
            <a:r>
              <a:rPr lang="sk-SK" b="1" dirty="0" smtClean="0"/>
              <a:t>4/</a:t>
            </a:r>
            <a:r>
              <a:rPr lang="sk-SK" dirty="0" smtClean="0"/>
              <a:t> ordinačné hodiny – </a:t>
            </a:r>
            <a:r>
              <a:rPr lang="sk-SK" dirty="0" err="1" smtClean="0"/>
              <a:t>malus</a:t>
            </a:r>
            <a:r>
              <a:rPr lang="sk-SK" dirty="0" smtClean="0"/>
              <a:t> za menej ako 35h</a:t>
            </a:r>
          </a:p>
          <a:p>
            <a:r>
              <a:rPr lang="sk-SK" b="1" dirty="0" smtClean="0"/>
              <a:t>5/ bonus za integráciu </a:t>
            </a:r>
            <a:r>
              <a:rPr lang="sk-SK" b="1" dirty="0" err="1" smtClean="0"/>
              <a:t>amulancie</a:t>
            </a:r>
            <a:r>
              <a:rPr lang="sk-SK" b="1" dirty="0" smtClean="0"/>
              <a:t> VLD:</a:t>
            </a:r>
          </a:p>
          <a:p>
            <a:r>
              <a:rPr lang="sk-SK" dirty="0" smtClean="0"/>
              <a:t>5.1/ 2,0 a viac sestier na ambulanciu VLD</a:t>
            </a:r>
          </a:p>
          <a:p>
            <a:r>
              <a:rPr lang="sk-SK" dirty="0" smtClean="0"/>
              <a:t>5.2/ 2,0 a viac lekárov na ambulanciu VLD</a:t>
            </a:r>
          </a:p>
          <a:p>
            <a:r>
              <a:rPr lang="sk-SK" b="1" dirty="0" smtClean="0"/>
              <a:t>6/</a:t>
            </a:r>
            <a:r>
              <a:rPr lang="sk-SK" dirty="0" smtClean="0"/>
              <a:t> starostlivosť o DSS</a:t>
            </a:r>
          </a:p>
          <a:p>
            <a:r>
              <a:rPr lang="sk-SK" b="1" dirty="0" smtClean="0"/>
              <a:t>7/</a:t>
            </a:r>
            <a:r>
              <a:rPr lang="sk-SK" dirty="0" smtClean="0"/>
              <a:t> starostlivosť v oblastiach so zníženou dostupnosťou</a:t>
            </a:r>
          </a:p>
          <a:p>
            <a:r>
              <a:rPr lang="sk-SK" b="1" dirty="0" smtClean="0"/>
              <a:t>8/</a:t>
            </a:r>
            <a:r>
              <a:rPr lang="sk-SK" dirty="0" smtClean="0"/>
              <a:t> starostlivosť o </a:t>
            </a:r>
            <a:r>
              <a:rPr lang="sk-SK" dirty="0" err="1" smtClean="0"/>
              <a:t>margianalizované</a:t>
            </a:r>
            <a:r>
              <a:rPr lang="sk-SK" dirty="0" smtClean="0"/>
              <a:t> komunity  </a:t>
            </a:r>
            <a:endParaRPr lang="sk-SK" dirty="0"/>
          </a:p>
        </p:txBody>
      </p:sp>
      <p:pic>
        <p:nvPicPr>
          <p:cNvPr id="4" name="Obrázok 3" descr="logo-c52f759b36521c23db2c6cddb713bd3be84f06e9871e3860a92a50447db5d2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5643578"/>
            <a:ext cx="1025844" cy="1025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7A0000"/>
                </a:solidFill>
              </a:rPr>
              <a:t>PROGRAM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rgbClr val="7A0000"/>
                </a:solidFill>
              </a:rPr>
              <a:t>III. Riadneho snemu ZVLD SR </a:t>
            </a:r>
            <a:r>
              <a:rPr lang="sk-SK" sz="3600" b="1" dirty="0" err="1" smtClean="0">
                <a:solidFill>
                  <a:srgbClr val="7A0000"/>
                </a:solidFill>
              </a:rPr>
              <a:t>o.z</a:t>
            </a:r>
            <a:r>
              <a:rPr lang="sk-SK" sz="3600" b="1" dirty="0" smtClean="0">
                <a:solidFill>
                  <a:srgbClr val="7A0000"/>
                </a:solidFill>
              </a:rPr>
              <a:t>.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Nižná, 25.04.2019</a:t>
            </a: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40277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08.00 – 08.15 – zahájenie snemu a schválenie programu snemu</a:t>
            </a:r>
          </a:p>
          <a:p>
            <a:r>
              <a:rPr lang="sk-SK" dirty="0" smtClean="0"/>
              <a:t>08.15 – 08.30 – voľba mandátovej komisie a skrutátorov</a:t>
            </a:r>
          </a:p>
          <a:p>
            <a:r>
              <a:rPr lang="sk-SK" dirty="0" smtClean="0"/>
              <a:t>08.30 – 09.15 – správa správnej rady a rozhodcovskej komisie o činnosti združenia</a:t>
            </a:r>
          </a:p>
          <a:p>
            <a:r>
              <a:rPr lang="sk-SK" b="1" dirty="0" smtClean="0"/>
              <a:t>09.15. – 09.30 – správa o hospodárení združenia, rozpočet na rok 2019 a schválenie výšky členského príspevku na rok 2020</a:t>
            </a:r>
          </a:p>
          <a:p>
            <a:r>
              <a:rPr lang="sk-SK" dirty="0" smtClean="0"/>
              <a:t>09.30 – 09.45 – voľba volebnej komisie a príprava volieb SR a </a:t>
            </a:r>
            <a:r>
              <a:rPr lang="sk-SK" dirty="0" err="1" smtClean="0"/>
              <a:t>RoK</a:t>
            </a:r>
            <a:endParaRPr lang="sk-SK" dirty="0" smtClean="0"/>
          </a:p>
          <a:p>
            <a:r>
              <a:rPr lang="sk-SK" dirty="0" smtClean="0"/>
              <a:t>09.45 – 10.00 – voľby správnej rady a rozhodcovskej komisie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10.00 – 10.30 – prestávka na kávu</a:t>
            </a:r>
            <a:endParaRPr lang="sk-SK" dirty="0" smtClean="0"/>
          </a:p>
          <a:p>
            <a:r>
              <a:rPr lang="sk-SK" dirty="0" smtClean="0"/>
              <a:t>10.30 – 10.45 – vyhlásenie výsledkov volieb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10.45 – 11.30 – diskusia</a:t>
            </a:r>
          </a:p>
          <a:p>
            <a:r>
              <a:rPr lang="sk-SK" dirty="0" smtClean="0"/>
              <a:t>- k správe o činnosti združenia </a:t>
            </a:r>
          </a:p>
          <a:p>
            <a:r>
              <a:rPr lang="sk-SK" dirty="0" smtClean="0"/>
              <a:t>- BOSS VLD – ako to robiť inak, alebo čomu sa nevyhneme?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Hospodárenie združenia </a:t>
            </a:r>
            <a:br>
              <a:rPr lang="sk-SK" b="1" dirty="0"/>
            </a:br>
            <a:r>
              <a:rPr lang="sk-SK" b="1" dirty="0"/>
              <a:t> ZVLD SR </a:t>
            </a:r>
            <a:r>
              <a:rPr lang="sk-SK" b="1" dirty="0" err="1"/>
              <a:t>o.z</a:t>
            </a:r>
            <a:r>
              <a:rPr lang="sk-SK" b="1" dirty="0"/>
              <a:t>. </a:t>
            </a:r>
            <a:br>
              <a:rPr lang="sk-SK" b="1" dirty="0"/>
            </a:br>
            <a:r>
              <a:rPr lang="sk-SK" b="1" dirty="0"/>
              <a:t>za rok 2018</a:t>
            </a:r>
            <a:br>
              <a:rPr lang="sk-SK" b="1" dirty="0"/>
            </a:br>
            <a:r>
              <a:rPr lang="sk-SK" b="1" dirty="0"/>
              <a:t> a rozpočet  na rok 2019.</a:t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III. Riadny snem ZVLD SR </a:t>
            </a:r>
            <a:r>
              <a:rPr lang="sk-SK" dirty="0" err="1"/>
              <a:t>o.z</a:t>
            </a:r>
            <a:r>
              <a:rPr lang="sk-SK" dirty="0"/>
              <a:t>.</a:t>
            </a:r>
            <a:r>
              <a:rPr lang="en-US" dirty="0"/>
              <a:t> </a:t>
            </a:r>
          </a:p>
          <a:p>
            <a:r>
              <a:rPr lang="sk-SK" dirty="0"/>
              <a:t>25</a:t>
            </a:r>
            <a:r>
              <a:rPr lang="en-US" dirty="0"/>
              <a:t>.0</a:t>
            </a:r>
            <a:r>
              <a:rPr lang="sk-SK" dirty="0"/>
              <a:t>4</a:t>
            </a:r>
            <a:r>
              <a:rPr lang="en-US" dirty="0"/>
              <a:t>.201</a:t>
            </a:r>
            <a:r>
              <a:rPr lang="sk-SK" dirty="0"/>
              <a:t>9</a:t>
            </a:r>
            <a:endParaRPr lang="en-US" dirty="0"/>
          </a:p>
          <a:p>
            <a:r>
              <a:rPr lang="sk-SK" dirty="0"/>
              <a:t>Nižná nad Oravou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4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247"/>
            <a:ext cx="8001000" cy="1608083"/>
          </a:xfrm>
        </p:spPr>
        <p:txBody>
          <a:bodyPr>
            <a:noAutofit/>
          </a:bodyPr>
          <a:lstStyle/>
          <a:p>
            <a:pPr algn="l"/>
            <a:r>
              <a:rPr lang="sk-SK" sz="2800" b="1" dirty="0"/>
              <a:t>                     Zápisné a členské príspevky </a:t>
            </a:r>
            <a:br>
              <a:rPr lang="sk-SK" sz="2800" b="1" dirty="0"/>
            </a:br>
            <a:r>
              <a:rPr lang="sk-SK" sz="2800" b="1" dirty="0"/>
              <a:t>                                do ZVLD SR </a:t>
            </a:r>
            <a:r>
              <a:rPr lang="sk-SK" sz="2800" b="1" dirty="0" err="1"/>
              <a:t>o.z</a:t>
            </a:r>
            <a:r>
              <a:rPr lang="sk-SK" sz="2800" b="1" dirty="0"/>
              <a:t>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811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sk-SK" b="1" dirty="0"/>
              <a:t>	</a:t>
            </a:r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  <a:p>
            <a:endParaRPr lang="sk-SK" sz="2800" b="1" dirty="0"/>
          </a:p>
          <a:p>
            <a:pPr marL="0" indent="0" algn="ctr">
              <a:buNone/>
            </a:pPr>
            <a:r>
              <a:rPr lang="sk-SK" sz="9600" b="1" dirty="0"/>
              <a:t>Zápisné a členské príspevky na obdobie                                          od 01.01.2018 do 31.12.2018  a v roku 2019</a:t>
            </a:r>
            <a:endParaRPr lang="en-US" sz="9600" b="1" dirty="0"/>
          </a:p>
          <a:p>
            <a:pPr marL="0" indent="0">
              <a:buNone/>
            </a:pPr>
            <a:endParaRPr lang="sk-SK" sz="2800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				</a:t>
            </a:r>
            <a:r>
              <a:rPr lang="sk-SK" sz="8600" b="1" dirty="0"/>
              <a:t>               </a:t>
            </a:r>
            <a:r>
              <a:rPr lang="sk-SK" sz="9600" b="1" i="1" dirty="0"/>
              <a:t>Zápisné		Členské ročné</a:t>
            </a:r>
          </a:p>
          <a:p>
            <a:pPr marL="0" indent="0">
              <a:buNone/>
            </a:pPr>
            <a:r>
              <a:rPr lang="sk-SK" sz="9600" b="1" dirty="0"/>
              <a:t>Rezidenti VLD: 		   	10,- Eur	         	 25,- Eur</a:t>
            </a:r>
          </a:p>
          <a:p>
            <a:pPr marL="0" indent="0">
              <a:buNone/>
            </a:pPr>
            <a:r>
              <a:rPr lang="sk-SK" sz="9600" b="1" dirty="0"/>
              <a:t>Lekári VLD:	                  	25,- Eur		   	 50,- Eur</a:t>
            </a:r>
          </a:p>
          <a:p>
            <a:pPr marL="0" indent="0">
              <a:buNone/>
            </a:pPr>
            <a:r>
              <a:rPr lang="sk-SK" sz="9600" dirty="0"/>
              <a:t> </a:t>
            </a:r>
          </a:p>
          <a:p>
            <a:pPr marL="0" indent="0" algn="just">
              <a:buNone/>
            </a:pPr>
            <a:r>
              <a:rPr lang="sk-SK" sz="8800" i="1" dirty="0"/>
              <a:t>Zápisné a členské príspevky   do občianskeho združenia ZVLD SR </a:t>
            </a:r>
            <a:r>
              <a:rPr lang="sk-SK" sz="8800" i="1" dirty="0" err="1"/>
              <a:t>o.z</a:t>
            </a:r>
            <a:r>
              <a:rPr lang="sk-SK" sz="8800" i="1" dirty="0"/>
              <a:t>. na obdobie roka 2020 navrhuje Správna rada ZVLD SR </a:t>
            </a:r>
            <a:r>
              <a:rPr lang="sk-SK" sz="8800" i="1" dirty="0" err="1"/>
              <a:t>o.z</a:t>
            </a:r>
            <a:r>
              <a:rPr lang="sk-SK" sz="8800" i="1" dirty="0"/>
              <a:t>.  ponechať v  nezmenenej výške. </a:t>
            </a:r>
            <a:endParaRPr lang="en-US" sz="8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1467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7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b="1" dirty="0"/>
              <a:t>Hospodárenie ZVLD SR </a:t>
            </a:r>
            <a:r>
              <a:rPr lang="sk-SK" sz="2800" b="1" dirty="0" err="1"/>
              <a:t>o.z</a:t>
            </a:r>
            <a:r>
              <a:rPr lang="sk-SK" sz="2800" b="1" dirty="0"/>
              <a:t>. </a:t>
            </a:r>
            <a:br>
              <a:rPr lang="sk-SK" sz="2800" b="1" dirty="0"/>
            </a:br>
            <a:r>
              <a:rPr lang="sk-SK" sz="2800" b="1" dirty="0"/>
              <a:t>v roku 2018</a:t>
            </a:r>
            <a:br>
              <a:rPr lang="sk-SK" sz="2800" b="1" dirty="0"/>
            </a:br>
            <a:r>
              <a:rPr lang="sk-SK" sz="2800" i="1" dirty="0"/>
              <a:t>Nezdaňovaná činnosť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Príjmy bežné spolu:                   23 470,00 Eur</a:t>
            </a:r>
          </a:p>
          <a:p>
            <a:pPr marL="0" indent="0">
              <a:buNone/>
            </a:pPr>
            <a:r>
              <a:rPr lang="sk-SK" dirty="0"/>
              <a:t>     z toho:        </a:t>
            </a:r>
          </a:p>
          <a:p>
            <a:pPr marL="0" indent="0">
              <a:buNone/>
            </a:pPr>
            <a:r>
              <a:rPr lang="sk-SK" dirty="0"/>
              <a:t>    </a:t>
            </a:r>
          </a:p>
          <a:p>
            <a:pPr marL="0" indent="0">
              <a:buNone/>
            </a:pPr>
            <a:r>
              <a:rPr lang="sk-SK" dirty="0"/>
              <a:t>    - členské príspevky                     11 005,00 Eur</a:t>
            </a:r>
          </a:p>
          <a:p>
            <a:pPr marL="0" indent="0">
              <a:buNone/>
            </a:pPr>
            <a:r>
              <a:rPr lang="sk-SK" dirty="0"/>
              <a:t>    - príjem z podielu 2% dane             265,00 Eur</a:t>
            </a:r>
          </a:p>
          <a:p>
            <a:pPr marL="0" indent="0">
              <a:buNone/>
            </a:pPr>
            <a:r>
              <a:rPr lang="sk-SK" dirty="0"/>
              <a:t>    - príjmy ostatné                           12 200,00 Eur </a:t>
            </a:r>
          </a:p>
          <a:p>
            <a:endParaRPr lang="sk-SK" dirty="0"/>
          </a:p>
          <a:p>
            <a:r>
              <a:rPr lang="sk-SK" dirty="0"/>
              <a:t>Výdavky bežné spolu:                12 504,00 Eur      </a:t>
            </a:r>
          </a:p>
          <a:p>
            <a:endParaRPr lang="sk-SK" dirty="0"/>
          </a:p>
          <a:p>
            <a:r>
              <a:rPr lang="sk-SK" dirty="0"/>
              <a:t>Rozdiel príjmov a výdavkov:     10 966,00 Eur      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4640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1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b="1" dirty="0"/>
              <a:t>Hospodárenie </a:t>
            </a:r>
            <a:r>
              <a:rPr lang="en-US" sz="2800" b="1" dirty="0"/>
              <a:t> ZVLD SR </a:t>
            </a:r>
            <a:r>
              <a:rPr lang="en-US" sz="2800" b="1" dirty="0" err="1"/>
              <a:t>o.z</a:t>
            </a:r>
            <a:r>
              <a:rPr lang="en-US" sz="2800" b="1" dirty="0"/>
              <a:t>. </a:t>
            </a:r>
            <a:r>
              <a:rPr lang="sk-SK" sz="2800" b="1" dirty="0"/>
              <a:t/>
            </a:r>
            <a:br>
              <a:rPr lang="sk-SK" sz="2800" b="1" dirty="0"/>
            </a:br>
            <a:r>
              <a:rPr lang="sk-SK" sz="2800" b="1" dirty="0"/>
              <a:t>v roku </a:t>
            </a:r>
            <a:r>
              <a:rPr lang="en-US" sz="2800" b="1" dirty="0"/>
              <a:t>201</a:t>
            </a:r>
            <a:r>
              <a:rPr lang="sk-SK" sz="2800" b="1" dirty="0"/>
              <a:t>8</a:t>
            </a:r>
            <a:br>
              <a:rPr lang="sk-SK" sz="2800" b="1" dirty="0"/>
            </a:br>
            <a:r>
              <a:rPr lang="sk-SK" sz="2800" i="1" dirty="0"/>
              <a:t>Zdaňovaná činnosť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 algn="ctr"/>
            <a:r>
              <a:rPr lang="sk-SK" dirty="0"/>
              <a:t> Občianske združenie ZVLD SR </a:t>
            </a:r>
            <a:r>
              <a:rPr lang="sk-SK" dirty="0" err="1"/>
              <a:t>o.z</a:t>
            </a:r>
            <a:r>
              <a:rPr lang="sk-SK" dirty="0"/>
              <a:t>. v roku 2018 nevykonávalo zdaňovanú činnosť.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9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7A0000"/>
                </a:solidFill>
              </a:rPr>
              <a:t>PROGRAM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rgbClr val="7A0000"/>
                </a:solidFill>
              </a:rPr>
              <a:t>III. Riadneho snemu ZVLD SR </a:t>
            </a:r>
            <a:r>
              <a:rPr lang="sk-SK" sz="3600" b="1" dirty="0" err="1" smtClean="0">
                <a:solidFill>
                  <a:srgbClr val="7A0000"/>
                </a:solidFill>
              </a:rPr>
              <a:t>o.z</a:t>
            </a:r>
            <a:r>
              <a:rPr lang="sk-SK" sz="3600" b="1" dirty="0" smtClean="0">
                <a:solidFill>
                  <a:srgbClr val="7A0000"/>
                </a:solidFill>
              </a:rPr>
              <a:t>.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Nižná, 25.04.2019</a:t>
            </a: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40277"/>
          </a:xfrm>
        </p:spPr>
        <p:txBody>
          <a:bodyPr>
            <a:normAutofit fontScale="62500" lnSpcReduction="20000"/>
          </a:bodyPr>
          <a:lstStyle/>
          <a:p>
            <a:r>
              <a:rPr lang="sk-SK" b="1" dirty="0" smtClean="0"/>
              <a:t>08.00 – 08.15 – zahájenie snemu a schválenie programu snemu</a:t>
            </a:r>
          </a:p>
          <a:p>
            <a:r>
              <a:rPr lang="sk-SK" dirty="0" smtClean="0"/>
              <a:t>08.15 – 08.30 – voľba mandátovej komisie a skrutátorov</a:t>
            </a:r>
          </a:p>
          <a:p>
            <a:r>
              <a:rPr lang="sk-SK" dirty="0" smtClean="0"/>
              <a:t>08.30 – 09.15 – správa správnej rady a rozhodcovskej komisie o činnosti združenia</a:t>
            </a:r>
          </a:p>
          <a:p>
            <a:r>
              <a:rPr lang="sk-SK" dirty="0" smtClean="0"/>
              <a:t>09.15. – 09.30 – správa o hospodárení združenia, rozpočet na rok 2019 a schválenie výšky členského príspevku na rok 2020</a:t>
            </a:r>
          </a:p>
          <a:p>
            <a:r>
              <a:rPr lang="sk-SK" dirty="0" smtClean="0"/>
              <a:t>09.30 – 09.45 – voľba volebnej komisie a príprava volieb SR a </a:t>
            </a:r>
            <a:r>
              <a:rPr lang="sk-SK" dirty="0" err="1" smtClean="0"/>
              <a:t>RoK</a:t>
            </a:r>
            <a:endParaRPr lang="sk-SK" dirty="0" smtClean="0"/>
          </a:p>
          <a:p>
            <a:r>
              <a:rPr lang="sk-SK" dirty="0" smtClean="0"/>
              <a:t>09.45 – 10.00 – voľby správnej rady a rozhodcovskej komisie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10.00 – 10.30 – prestávka na kávu</a:t>
            </a:r>
            <a:endParaRPr lang="sk-SK" dirty="0" smtClean="0"/>
          </a:p>
          <a:p>
            <a:r>
              <a:rPr lang="sk-SK" dirty="0" smtClean="0"/>
              <a:t>10.30 – 10.45 – vyhlásenie výsledkov volieb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10.45 – 11.30 – diskusia</a:t>
            </a:r>
          </a:p>
          <a:p>
            <a:r>
              <a:rPr lang="sk-SK" dirty="0" smtClean="0"/>
              <a:t>- k správe o činnosti združenia </a:t>
            </a:r>
          </a:p>
          <a:p>
            <a:r>
              <a:rPr lang="sk-SK" dirty="0" smtClean="0"/>
              <a:t>- BOSS VLD – ako to robiť inak, alebo čomu sa nevyhneme?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Rozpočet</a:t>
            </a:r>
            <a:r>
              <a:rPr lang="en-US" sz="2800" b="1" dirty="0"/>
              <a:t> ZVLD SR </a:t>
            </a:r>
            <a:r>
              <a:rPr lang="en-US" sz="2800" b="1" dirty="0" err="1"/>
              <a:t>o.z</a:t>
            </a:r>
            <a:r>
              <a:rPr lang="en-US" sz="2800" b="1" dirty="0"/>
              <a:t>. </a:t>
            </a:r>
            <a:r>
              <a:rPr lang="sk-SK" sz="2800" b="1" dirty="0"/>
              <a:t/>
            </a:r>
            <a:br>
              <a:rPr lang="sk-SK" sz="2800" b="1" dirty="0"/>
            </a:br>
            <a:r>
              <a:rPr lang="sk-SK" sz="2800" b="1" dirty="0"/>
              <a:t>na rok </a:t>
            </a:r>
            <a:r>
              <a:rPr lang="en-US" sz="2800" b="1" dirty="0"/>
              <a:t>201</a:t>
            </a:r>
            <a:r>
              <a:rPr lang="sk-SK" sz="2800" b="1" dirty="0"/>
              <a:t>9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15 000,00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13 000,00 Eur</a:t>
            </a:r>
          </a:p>
          <a:p>
            <a:pPr marL="0" indent="0">
              <a:buNone/>
            </a:pPr>
            <a:r>
              <a:rPr lang="sk-SK" i="1" dirty="0"/>
              <a:t>Rozdiel príjmov a výdavkov (NČ):  2 000,00 Eur</a:t>
            </a:r>
          </a:p>
          <a:p>
            <a:pPr marL="0" indent="0">
              <a:buNone/>
            </a:pPr>
            <a:endParaRPr lang="sk-SK" dirty="0"/>
          </a:p>
          <a:p>
            <a:r>
              <a:rPr lang="en-US" dirty="0" err="1"/>
              <a:t>Príjmy</a:t>
            </a:r>
            <a:r>
              <a:rPr lang="sk-SK" dirty="0"/>
              <a:t>  zo zdaňovanej   činnosti sa v roku 2019 nepredpokladajú.</a:t>
            </a:r>
            <a:r>
              <a:rPr lang="en-US" i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1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/>
              <a:t>             </a:t>
            </a:r>
            <a:r>
              <a:rPr lang="sk-SK" sz="3100" b="1" dirty="0"/>
              <a:t>Členská základňa ZVLD SR </a:t>
            </a:r>
            <a:r>
              <a:rPr lang="sk-SK" sz="3100" b="1" dirty="0" err="1"/>
              <a:t>o.z</a:t>
            </a:r>
            <a:r>
              <a:rPr lang="sk-SK" sz="3100" b="1" dirty="0"/>
              <a:t>.</a:t>
            </a:r>
            <a:br>
              <a:rPr lang="sk-SK" sz="3100" b="1" dirty="0"/>
            </a:br>
            <a:endParaRPr lang="sk-SK" sz="31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Počet členov k 31.12.2016:       155</a:t>
            </a:r>
          </a:p>
          <a:p>
            <a:r>
              <a:rPr lang="sk-SK" dirty="0"/>
              <a:t>Počet členov k 31.12.2017:       312</a:t>
            </a:r>
          </a:p>
          <a:p>
            <a:endParaRPr lang="sk-SK" dirty="0"/>
          </a:p>
          <a:p>
            <a:r>
              <a:rPr lang="sk-SK" dirty="0"/>
              <a:t>Počet členov k 31.12.2018:       315</a:t>
            </a:r>
          </a:p>
          <a:p>
            <a:r>
              <a:rPr lang="sk-SK" dirty="0"/>
              <a:t>Počet členov k 31.03.2019</a:t>
            </a:r>
            <a:r>
              <a:rPr lang="sk-SK"/>
              <a:t>:       311</a:t>
            </a:r>
            <a:endParaRPr lang="sk-SK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1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Hospodárenie LSPP </a:t>
            </a:r>
            <a:r>
              <a:rPr lang="sk-SK" sz="2800" b="1" dirty="0" err="1"/>
              <a:t>n.o</a:t>
            </a:r>
            <a:r>
              <a:rPr lang="sk-SK" sz="2800" b="1" dirty="0"/>
              <a:t>. </a:t>
            </a:r>
            <a:br>
              <a:rPr lang="sk-SK" sz="2800" b="1" dirty="0"/>
            </a:br>
            <a:r>
              <a:rPr lang="sk-SK" sz="2800" b="1" dirty="0"/>
              <a:t>v roku 2018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       200,00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 9 800,00 Eur</a:t>
            </a:r>
          </a:p>
          <a:p>
            <a:pPr marL="0" indent="0">
              <a:buNone/>
            </a:pPr>
            <a:r>
              <a:rPr lang="sk-SK" i="1" dirty="0"/>
              <a:t>Rozdiel príjmov a výdavkov (NČ):  -9 600,00 Eur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zdaňovaná činnosť</a:t>
            </a:r>
            <a:r>
              <a:rPr lang="en-US" dirty="0"/>
              <a:t>: </a:t>
            </a:r>
            <a:r>
              <a:rPr lang="sk-SK" dirty="0"/>
              <a:t>          95 625,00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zdaňovaná činnosť</a:t>
            </a:r>
            <a:r>
              <a:rPr lang="en-US" dirty="0"/>
              <a:t>: </a:t>
            </a:r>
            <a:r>
              <a:rPr lang="sk-SK" dirty="0"/>
              <a:t>       87 351,00 Eur</a:t>
            </a:r>
          </a:p>
          <a:p>
            <a:pPr marL="0" indent="0">
              <a:buNone/>
            </a:pPr>
            <a:r>
              <a:rPr lang="sk-SK" i="1" dirty="0"/>
              <a:t>Rozdiel príjmov a výdavkov (ZČ):   8 274,00 Eur</a:t>
            </a:r>
            <a:r>
              <a:rPr lang="en-US" i="1" dirty="0"/>
              <a:t> 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4640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7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Rozpočet LSPP </a:t>
            </a:r>
            <a:r>
              <a:rPr lang="sk-SK" sz="2800" b="1" dirty="0" err="1"/>
              <a:t>n.o</a:t>
            </a:r>
            <a:r>
              <a:rPr lang="sk-SK" sz="2800" b="1" dirty="0"/>
              <a:t>. </a:t>
            </a:r>
            <a:br>
              <a:rPr lang="sk-SK" sz="2800" b="1" dirty="0"/>
            </a:br>
            <a:r>
              <a:rPr lang="sk-SK" sz="2800" b="1" dirty="0"/>
              <a:t>na rok 2019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   2 000,00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bežné spolu</a:t>
            </a:r>
            <a:r>
              <a:rPr lang="en-US" dirty="0"/>
              <a:t>: </a:t>
            </a:r>
            <a:r>
              <a:rPr lang="sk-SK" dirty="0"/>
              <a:t>                     1 800,00 Eur</a:t>
            </a:r>
          </a:p>
          <a:p>
            <a:pPr marL="0" indent="0">
              <a:buNone/>
            </a:pPr>
            <a:r>
              <a:rPr lang="sk-SK" i="1" dirty="0"/>
              <a:t>Rozdiel príjmov a výdavkov (NČ):      200,00 Eur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 err="1"/>
              <a:t>Príjmy</a:t>
            </a:r>
            <a:r>
              <a:rPr lang="sk-SK" dirty="0"/>
              <a:t> zdaňovaná činnosť</a:t>
            </a:r>
            <a:r>
              <a:rPr lang="en-US" dirty="0"/>
              <a:t>: </a:t>
            </a:r>
            <a:r>
              <a:rPr lang="sk-SK" dirty="0"/>
              <a:t>             1 000,00 Eur</a:t>
            </a:r>
          </a:p>
          <a:p>
            <a:pPr marL="0" indent="0">
              <a:buNone/>
            </a:pPr>
            <a:r>
              <a:rPr lang="en-US" dirty="0" err="1"/>
              <a:t>Výdavky</a:t>
            </a:r>
            <a:r>
              <a:rPr lang="sk-SK" dirty="0"/>
              <a:t> zdaňovaná činnosť</a:t>
            </a:r>
            <a:r>
              <a:rPr lang="en-US" dirty="0"/>
              <a:t>: </a:t>
            </a:r>
            <a:r>
              <a:rPr lang="sk-SK" dirty="0"/>
              <a:t>             900,00 Eur</a:t>
            </a:r>
          </a:p>
          <a:p>
            <a:pPr marL="0" indent="0">
              <a:buNone/>
            </a:pPr>
            <a:r>
              <a:rPr lang="sk-SK" i="1" dirty="0"/>
              <a:t>Rozdiel príjmov a výdavkov (ZČ</a:t>
            </a:r>
            <a:r>
              <a:rPr lang="sk-SK" i="1"/>
              <a:t>):        100,00 </a:t>
            </a:r>
            <a:r>
              <a:rPr lang="sk-SK" i="1" dirty="0"/>
              <a:t>Eur</a:t>
            </a:r>
            <a:r>
              <a:rPr lang="en-US" i="1" dirty="0"/>
              <a:t> 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794" y="1"/>
            <a:ext cx="1717206" cy="171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4640"/>
            <a:ext cx="1371600" cy="12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1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7A0000"/>
                </a:solidFill>
              </a:rPr>
              <a:t>PROGRAM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rgbClr val="7A0000"/>
                </a:solidFill>
              </a:rPr>
              <a:t>III. Riadneho snemu ZVLD SR </a:t>
            </a:r>
            <a:r>
              <a:rPr lang="sk-SK" sz="3600" b="1" dirty="0" err="1" smtClean="0">
                <a:solidFill>
                  <a:srgbClr val="7A0000"/>
                </a:solidFill>
              </a:rPr>
              <a:t>o.z</a:t>
            </a:r>
            <a:r>
              <a:rPr lang="sk-SK" sz="3600" b="1" dirty="0" smtClean="0">
                <a:solidFill>
                  <a:srgbClr val="7A0000"/>
                </a:solidFill>
              </a:rPr>
              <a:t>.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Nižná, 25.04.2019</a:t>
            </a: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800" b="1" dirty="0" smtClean="0"/>
              <a:t>09.45 – 10.00 </a:t>
            </a:r>
          </a:p>
          <a:p>
            <a:pPr algn="ctr">
              <a:buNone/>
            </a:pPr>
            <a:r>
              <a:rPr lang="sk-SK" sz="3800" b="1" dirty="0" smtClean="0"/>
              <a:t>voľby správnej rady </a:t>
            </a:r>
          </a:p>
          <a:p>
            <a:pPr algn="ctr">
              <a:buNone/>
            </a:pPr>
            <a:r>
              <a:rPr lang="sk-SK" sz="3800" b="1" dirty="0" smtClean="0"/>
              <a:t>a rozhodcovskej komisie</a:t>
            </a:r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3800" b="1" dirty="0" smtClean="0"/>
              <a:t>prestávka na kávu</a:t>
            </a:r>
          </a:p>
          <a:p>
            <a:pPr algn="ctr">
              <a:buNone/>
            </a:pPr>
            <a:r>
              <a:rPr lang="sk-SK" dirty="0" smtClean="0"/>
              <a:t>10.30 – 10.45 – vyhlásenie výsledkov volieb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logo-c52f759b36521c23db2c6cddb713bd3be84f06e9871e3860a92a50447db5d2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071942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7A0000"/>
                </a:solidFill>
              </a:rPr>
              <a:t>PROGRAM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rgbClr val="7A0000"/>
                </a:solidFill>
              </a:rPr>
              <a:t>III. Riadneho snemu ZVLD SR </a:t>
            </a:r>
            <a:r>
              <a:rPr lang="sk-SK" sz="3600" b="1" dirty="0" err="1" smtClean="0">
                <a:solidFill>
                  <a:srgbClr val="7A0000"/>
                </a:solidFill>
              </a:rPr>
              <a:t>o.z</a:t>
            </a:r>
            <a:r>
              <a:rPr lang="sk-SK" sz="3600" b="1" dirty="0" smtClean="0">
                <a:solidFill>
                  <a:srgbClr val="7A0000"/>
                </a:solidFill>
              </a:rPr>
              <a:t>.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Nižná, 25.04.2019</a:t>
            </a: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454525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11.00 – </a:t>
            </a:r>
            <a:r>
              <a:rPr lang="sk-SK" b="1" dirty="0" smtClean="0"/>
              <a:t>11.30 </a:t>
            </a:r>
            <a:r>
              <a:rPr lang="sk-SK" b="1" dirty="0" smtClean="0"/>
              <a:t>– diskusia</a:t>
            </a:r>
          </a:p>
          <a:p>
            <a:r>
              <a:rPr lang="sk-SK" dirty="0" smtClean="0"/>
              <a:t>- k správe o činnosti združenia </a:t>
            </a:r>
          </a:p>
          <a:p>
            <a:r>
              <a:rPr lang="sk-SK" dirty="0" smtClean="0"/>
              <a:t>- BOSS VLD – ako to robiť inak, alebo čomu sa nevyhneme</a:t>
            </a:r>
            <a:r>
              <a:rPr lang="sk-SK" dirty="0" smtClean="0"/>
              <a:t>? </a:t>
            </a:r>
            <a:r>
              <a:rPr lang="sk-SK" dirty="0" smtClean="0"/>
              <a:t>(Fonendoskop </a:t>
            </a:r>
            <a:r>
              <a:rPr lang="sk-SK" dirty="0" smtClean="0"/>
              <a:t>1/2019) </a:t>
            </a:r>
            <a:r>
              <a:rPr lang="sk-SK" sz="1600" dirty="0" smtClean="0">
                <a:hlinkClick r:id="rId3"/>
              </a:rPr>
              <a:t>http://www.zvld.sk/wp-content/uploads/2019/03/Fonendoskop_01_2019_print.pdf)</a:t>
            </a:r>
            <a:endParaRPr lang="sk-SK" sz="1600" dirty="0" smtClean="0"/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" name="Zástupný symbol obsahu 4" descr="pracujú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71140" y="0"/>
            <a:ext cx="12202845" cy="6858000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Lídri segmentu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7A0000"/>
                </a:solidFill>
              </a:rPr>
              <a:t>PROGRAM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rgbClr val="7A0000"/>
                </a:solidFill>
              </a:rPr>
              <a:t>III. Riadneho snemu ZVLD SR </a:t>
            </a:r>
            <a:r>
              <a:rPr lang="sk-SK" sz="3600" b="1" dirty="0" err="1" smtClean="0">
                <a:solidFill>
                  <a:srgbClr val="7A0000"/>
                </a:solidFill>
              </a:rPr>
              <a:t>o.z</a:t>
            </a:r>
            <a:r>
              <a:rPr lang="sk-SK" sz="3600" b="1" dirty="0" smtClean="0">
                <a:solidFill>
                  <a:srgbClr val="7A0000"/>
                </a:solidFill>
              </a:rPr>
              <a:t>.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Nižná, 25.04.2019</a:t>
            </a: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40277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08.00 – 08.15 – zahájenie snemu a schválenie programu snemu</a:t>
            </a:r>
          </a:p>
          <a:p>
            <a:r>
              <a:rPr lang="sk-SK" b="1" dirty="0" smtClean="0"/>
              <a:t>08.15 – 08.30 – voľba mandátovej komisie a skrutátorov</a:t>
            </a:r>
          </a:p>
          <a:p>
            <a:r>
              <a:rPr lang="sk-SK" dirty="0" smtClean="0"/>
              <a:t>08.30 – 09.15 – správa správnej rady a rozhodcovskej komisie o činnosti združenia</a:t>
            </a:r>
          </a:p>
          <a:p>
            <a:r>
              <a:rPr lang="sk-SK" dirty="0" smtClean="0"/>
              <a:t>09.15. – 09.30 – správa o hospodárení združenia, rozpočet na rok 2019 a schválenie výšky členského príspevku na rok 2020</a:t>
            </a:r>
          </a:p>
          <a:p>
            <a:r>
              <a:rPr lang="sk-SK" dirty="0" smtClean="0"/>
              <a:t>09.30 – 09.45 – voľba volebnej komisie a príprava volieb SR a </a:t>
            </a:r>
            <a:r>
              <a:rPr lang="sk-SK" dirty="0" err="1" smtClean="0"/>
              <a:t>RoK</a:t>
            </a:r>
            <a:endParaRPr lang="sk-SK" dirty="0" smtClean="0"/>
          </a:p>
          <a:p>
            <a:r>
              <a:rPr lang="sk-SK" dirty="0" smtClean="0"/>
              <a:t>09.45 – 10.00 – voľby správnej rady a rozhodcovskej komisie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10.00 – 10.30 – prestávka na kávu</a:t>
            </a:r>
            <a:endParaRPr lang="sk-SK" dirty="0" smtClean="0"/>
          </a:p>
          <a:p>
            <a:r>
              <a:rPr lang="sk-SK" dirty="0" smtClean="0"/>
              <a:t>10.30 – 10.45 – vyhlásenie výsledkov volieb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10.45 – 11.30 – diskusia</a:t>
            </a:r>
          </a:p>
          <a:p>
            <a:r>
              <a:rPr lang="sk-SK" dirty="0" smtClean="0"/>
              <a:t>- k správe o činnosti združenia </a:t>
            </a:r>
          </a:p>
          <a:p>
            <a:r>
              <a:rPr lang="sk-SK" dirty="0" smtClean="0"/>
              <a:t>- BOSS VLD – ako to robiť inak, alebo čomu sa nevyhneme?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7A0000"/>
                </a:solidFill>
              </a:rPr>
              <a:t>PROGRAM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rgbClr val="7A0000"/>
                </a:solidFill>
              </a:rPr>
              <a:t>IIÍ. Riadneho snemu ZVLD SR </a:t>
            </a:r>
            <a:r>
              <a:rPr lang="sk-SK" sz="3600" b="1" dirty="0" err="1" smtClean="0">
                <a:solidFill>
                  <a:srgbClr val="7A0000"/>
                </a:solidFill>
              </a:rPr>
              <a:t>o.z</a:t>
            </a:r>
            <a:r>
              <a:rPr lang="sk-SK" sz="3600" b="1" dirty="0" smtClean="0">
                <a:solidFill>
                  <a:srgbClr val="7A0000"/>
                </a:solidFill>
              </a:rPr>
              <a:t>.</a:t>
            </a:r>
            <a:br>
              <a:rPr lang="sk-SK" sz="3600" b="1" dirty="0" smtClean="0">
                <a:solidFill>
                  <a:srgbClr val="7A0000"/>
                </a:solidFill>
              </a:rPr>
            </a:br>
            <a:r>
              <a:rPr lang="sk-S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Nižná, 25.04.2019</a:t>
            </a: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40277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08.00 – 08.15 – zahájenie snemu a schválenie programu snemu</a:t>
            </a:r>
          </a:p>
          <a:p>
            <a:r>
              <a:rPr lang="sk-SK" dirty="0" smtClean="0"/>
              <a:t>08.15 – 08.30 – voľba mandátovej komisie a skrutátorov</a:t>
            </a:r>
          </a:p>
          <a:p>
            <a:r>
              <a:rPr lang="sk-SK" b="1" dirty="0" smtClean="0"/>
              <a:t>08.30 – 09.15 – správa správnej rady a rozhodcovskej komisie o činnosti združenia</a:t>
            </a:r>
          </a:p>
          <a:p>
            <a:r>
              <a:rPr lang="sk-SK" dirty="0" smtClean="0"/>
              <a:t>09.15. – 09.30 – správa o hospodárení združenia, rozpočet na rok 2019 a schválenie výšky členského príspevku na rok 2020</a:t>
            </a:r>
          </a:p>
          <a:p>
            <a:r>
              <a:rPr lang="sk-SK" dirty="0" smtClean="0"/>
              <a:t>09.30 – 09.45 – voľba volebnej komisie a príprava volieb SR a </a:t>
            </a:r>
            <a:r>
              <a:rPr lang="sk-SK" dirty="0" err="1" smtClean="0"/>
              <a:t>RoK</a:t>
            </a:r>
            <a:endParaRPr lang="sk-SK" dirty="0" smtClean="0"/>
          </a:p>
          <a:p>
            <a:r>
              <a:rPr lang="sk-SK" dirty="0" smtClean="0"/>
              <a:t>09.45 – 10.00 – voľby správnej rady a rozhodcovskej komisie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10.00 – 10.30 – prestávka na kávu</a:t>
            </a:r>
            <a:endParaRPr lang="sk-SK" dirty="0" smtClean="0"/>
          </a:p>
          <a:p>
            <a:r>
              <a:rPr lang="sk-SK" dirty="0" smtClean="0"/>
              <a:t>10.30 – 10.45 – vyhlásenie výsledkov volieb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10.45 – 11.30 – diskusia</a:t>
            </a:r>
          </a:p>
          <a:p>
            <a:r>
              <a:rPr lang="sk-SK" dirty="0" smtClean="0"/>
              <a:t>- k správe o činnosti združenia </a:t>
            </a:r>
          </a:p>
          <a:p>
            <a:r>
              <a:rPr lang="sk-SK" dirty="0" smtClean="0"/>
              <a:t>- BOSS VLD – ako to robiť inak, alebo čomu sa nevyhneme?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500034" y="1142984"/>
            <a:ext cx="7858180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" name="Obrázok 22" descr="zvlds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9144000" cy="2064544"/>
          </a:xfrm>
          <a:prstGeom prst="rect">
            <a:avLst/>
          </a:prstGeom>
        </p:spPr>
      </p:pic>
      <p:sp>
        <p:nvSpPr>
          <p:cNvPr id="24" name="Nadpis 2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 fontScale="90000"/>
          </a:bodyPr>
          <a:lstStyle/>
          <a:p>
            <a:pPr lvl="0" algn="l"/>
            <a:r>
              <a:rPr lang="sk-SK" b="1" dirty="0" smtClean="0">
                <a:solidFill>
                  <a:srgbClr val="97154D"/>
                </a:solidFill>
              </a:rPr>
              <a:t/>
            </a:r>
            <a:br>
              <a:rPr lang="sk-SK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> </a:t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b="1" dirty="0" smtClean="0">
                <a:solidFill>
                  <a:srgbClr val="97154D"/>
                </a:solidFill>
              </a:rPr>
              <a:t>čl. II stanov ZVLD SR </a:t>
            </a:r>
            <a:r>
              <a:rPr lang="sk-SK" b="1" dirty="0" err="1" smtClean="0">
                <a:solidFill>
                  <a:srgbClr val="97154D"/>
                </a:solidFill>
              </a:rPr>
              <a:t>o.z</a:t>
            </a:r>
            <a:r>
              <a:rPr lang="sk-SK" b="1" dirty="0" smtClean="0">
                <a:solidFill>
                  <a:srgbClr val="97154D"/>
                </a:solidFill>
              </a:rPr>
              <a:t>. – čo chceme</a:t>
            </a: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1800" b="1" dirty="0" smtClean="0">
                <a:solidFill>
                  <a:srgbClr val="97154D"/>
                </a:solidFill>
              </a:rPr>
              <a:t/>
            </a:r>
            <a:br>
              <a:rPr lang="sk-SK" sz="1800" b="1" dirty="0" smtClean="0">
                <a:solidFill>
                  <a:srgbClr val="97154D"/>
                </a:solidFill>
              </a:rPr>
            </a:br>
            <a:r>
              <a:rPr lang="sk-SK" sz="2000" dirty="0" smtClean="0"/>
              <a:t>1</a:t>
            </a:r>
            <a:r>
              <a:rPr lang="sk-SK" sz="2000" b="1" dirty="0" smtClean="0">
                <a:solidFill>
                  <a:srgbClr val="97154D"/>
                </a:solidFill>
              </a:rPr>
              <a:t>. </a:t>
            </a:r>
            <a:r>
              <a:rPr lang="sk-SK" sz="2200" b="1" dirty="0" smtClean="0">
                <a:solidFill>
                  <a:srgbClr val="97154D"/>
                </a:solidFill>
              </a:rPr>
              <a:t>Podpora </a:t>
            </a:r>
            <a:r>
              <a:rPr lang="sk-SK" sz="2200" b="1" dirty="0">
                <a:solidFill>
                  <a:srgbClr val="97154D"/>
                </a:solidFill>
              </a:rPr>
              <a:t>medicínskych kompetencií všeobecnej ambulantnej zdravotnej </a:t>
            </a:r>
            <a:r>
              <a:rPr lang="sk-SK" sz="2200" b="1" dirty="0" smtClean="0">
                <a:solidFill>
                  <a:srgbClr val="97154D"/>
                </a:solidFill>
              </a:rPr>
              <a:t>starostlivosti </a:t>
            </a:r>
            <a:r>
              <a:rPr lang="sk-SK" sz="2200" dirty="0"/>
              <a:t>v podmienkach zmluvných vzťahov so zdravotnými poisťovňami podľa zákona 581/2004 </a:t>
            </a:r>
            <a:r>
              <a:rPr lang="sk-SK" sz="2200" dirty="0" err="1"/>
              <a:t>z.z</a:t>
            </a:r>
            <a:r>
              <a:rPr lang="sk-SK" sz="2200" dirty="0" smtClean="0"/>
              <a:t>.</a:t>
            </a:r>
            <a:br>
              <a:rPr lang="sk-SK" sz="2200" dirty="0" smtClean="0"/>
            </a:b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/>
              <a:t>2. Podpora </a:t>
            </a:r>
            <a:r>
              <a:rPr lang="sk-SK" sz="2200" dirty="0"/>
              <a:t>kvality a rozvoja všeobecnej ambulantnej zdravotnej starostlivosti v regiónoch celej Slovenskej </a:t>
            </a:r>
            <a:r>
              <a:rPr lang="sk-SK" sz="2200" b="1" dirty="0">
                <a:solidFill>
                  <a:srgbClr val="97154D"/>
                </a:solidFill>
              </a:rPr>
              <a:t>Republiky v súlade so všeobecne záväznými právnymi predpismi</a:t>
            </a:r>
            <a:r>
              <a:rPr lang="sk-SK" sz="2200" b="1" dirty="0" smtClean="0">
                <a:solidFill>
                  <a:srgbClr val="97154D"/>
                </a:solidFill>
              </a:rPr>
              <a:t>.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/>
              <a:t>3. </a:t>
            </a:r>
            <a:r>
              <a:rPr lang="sk-SK" sz="2200" b="1" dirty="0" smtClean="0">
                <a:solidFill>
                  <a:srgbClr val="97154D"/>
                </a:solidFill>
              </a:rPr>
              <a:t>Podpora </a:t>
            </a:r>
            <a:r>
              <a:rPr lang="sk-SK" sz="2200" b="1" dirty="0">
                <a:solidFill>
                  <a:srgbClr val="97154D"/>
                </a:solidFill>
              </a:rPr>
              <a:t>angažovanosti členov ZVLD SR </a:t>
            </a:r>
            <a:r>
              <a:rPr lang="sk-SK" sz="2200" b="1" dirty="0" err="1">
                <a:solidFill>
                  <a:srgbClr val="97154D"/>
                </a:solidFill>
              </a:rPr>
              <a:t>o.z</a:t>
            </a:r>
            <a:r>
              <a:rPr lang="sk-SK" sz="2200" b="1" dirty="0">
                <a:solidFill>
                  <a:srgbClr val="97154D"/>
                </a:solidFill>
              </a:rPr>
              <a:t>.</a:t>
            </a:r>
            <a:r>
              <a:rPr lang="sk-SK" sz="2200" dirty="0">
                <a:solidFill>
                  <a:srgbClr val="97154D"/>
                </a:solidFill>
              </a:rPr>
              <a:t> </a:t>
            </a:r>
            <a:r>
              <a:rPr lang="sk-SK" sz="2200" dirty="0"/>
              <a:t>v </a:t>
            </a:r>
            <a:r>
              <a:rPr lang="sk-SK" sz="2200" dirty="0" smtClean="0"/>
              <a:t>stavovských organizáciách  zamestnávateľských </a:t>
            </a:r>
            <a:r>
              <a:rPr lang="sk-SK" sz="2200" dirty="0"/>
              <a:t>združeniach, odborných spoločnostiach a v iných organizáciách lekárov tretieho sektora.</a:t>
            </a:r>
            <a:r>
              <a:rPr lang="sk-SK" dirty="0"/>
              <a:t/>
            </a:r>
            <a:br>
              <a:rPr lang="sk-SK" dirty="0"/>
            </a:br>
            <a:endParaRPr lang="sk-SK" b="1" dirty="0">
              <a:solidFill>
                <a:srgbClr val="97154D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7A0000"/>
                </a:solidFill>
              </a:rPr>
              <a:t>III. Riadny snem ZVLD SR </a:t>
            </a:r>
            <a:r>
              <a:rPr lang="sk-SK" b="1" dirty="0" err="1" smtClean="0">
                <a:solidFill>
                  <a:srgbClr val="7A0000"/>
                </a:solidFill>
              </a:rPr>
              <a:t>o.z</a:t>
            </a:r>
            <a:r>
              <a:rPr lang="sk-SK" b="1" dirty="0" smtClean="0">
                <a:solidFill>
                  <a:srgbClr val="7A0000"/>
                </a:solidFill>
              </a:rPr>
              <a:t>.</a:t>
            </a:r>
            <a:br>
              <a:rPr lang="sk-SK" b="1" dirty="0" smtClean="0">
                <a:solidFill>
                  <a:srgbClr val="7A0000"/>
                </a:solidFill>
              </a:rPr>
            </a:b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Nižná, 25.04.2019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/>
              <a:t>Ustanovujúci snem ZVLD SR </a:t>
            </a:r>
            <a:r>
              <a:rPr lang="sk-SK" b="1" dirty="0" err="1"/>
              <a:t>o.z</a:t>
            </a:r>
            <a:r>
              <a:rPr lang="sk-SK" b="1" dirty="0"/>
              <a:t>. sa konal </a:t>
            </a:r>
            <a:r>
              <a:rPr lang="sk-SK" b="1" dirty="0" smtClean="0"/>
              <a:t>05.11.2016</a:t>
            </a:r>
          </a:p>
          <a:p>
            <a:r>
              <a:rPr lang="sk-SK" dirty="0"/>
              <a:t>ZVLDSR vzniklo ako reakcia na nutnosť zmeniť spôsob vyjednávania a mocenské pomery vo vyjednávaní za ambulantný </a:t>
            </a:r>
            <a:r>
              <a:rPr lang="sk-SK" dirty="0" smtClean="0"/>
              <a:t>sektor</a:t>
            </a:r>
          </a:p>
          <a:p>
            <a:r>
              <a:rPr lang="sk-SK" b="1" dirty="0"/>
              <a:t>ZVLDSR od svojho vzniku pôsobí ako záujmové združenie VLD v ekonomických </a:t>
            </a:r>
            <a:r>
              <a:rPr lang="sk-SK" b="1" dirty="0" smtClean="0"/>
              <a:t>otázkach</a:t>
            </a:r>
          </a:p>
          <a:p>
            <a:r>
              <a:rPr lang="sk-SK" dirty="0" smtClean="0"/>
              <a:t> </a:t>
            </a:r>
            <a:r>
              <a:rPr lang="sk-SK" dirty="0"/>
              <a:t>dnes nemá na Slovensku žiadna ambulancia VLD lepšie zmluvné podmienky v zdravotných poisťovniach ako naši splnomocnitelia.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7A0000"/>
                </a:solidFill>
              </a:rPr>
              <a:t>III. Riadny snem ZVLD SR </a:t>
            </a:r>
            <a:r>
              <a:rPr lang="sk-SK" b="1" dirty="0" err="1" smtClean="0">
                <a:solidFill>
                  <a:srgbClr val="7A0000"/>
                </a:solidFill>
              </a:rPr>
              <a:t>o.z</a:t>
            </a:r>
            <a:r>
              <a:rPr lang="sk-SK" b="1" dirty="0" smtClean="0">
                <a:solidFill>
                  <a:srgbClr val="7A0000"/>
                </a:solidFill>
              </a:rPr>
              <a:t>.</a:t>
            </a:r>
            <a:br>
              <a:rPr lang="sk-SK" b="1" dirty="0" smtClean="0">
                <a:solidFill>
                  <a:srgbClr val="7A0000"/>
                </a:solidFill>
              </a:rPr>
            </a:b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Nižná, 25.04.2019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043510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dnes </a:t>
            </a:r>
            <a:r>
              <a:rPr lang="sk-SK" b="1" dirty="0" smtClean="0"/>
              <a:t> sa sústreďujeme </a:t>
            </a:r>
            <a:r>
              <a:rPr lang="sk-SK" b="1" dirty="0"/>
              <a:t>na zjednotenie úhradového mechanizmu pre všetky ambulancie VLD formou zákonnej </a:t>
            </a:r>
            <a:r>
              <a:rPr lang="sk-SK" b="1" dirty="0" smtClean="0"/>
              <a:t>normy</a:t>
            </a:r>
            <a:endParaRPr lang="sk-SK" dirty="0" smtClean="0"/>
          </a:p>
          <a:p>
            <a:r>
              <a:rPr lang="sk-SK" dirty="0" smtClean="0"/>
              <a:t>predpoklad </a:t>
            </a:r>
            <a:r>
              <a:rPr lang="sk-SK" dirty="0"/>
              <a:t>zabezpečenia zdrojov </a:t>
            </a:r>
            <a:r>
              <a:rPr lang="sk-SK" dirty="0" smtClean="0"/>
              <a:t>nevyhnutných </a:t>
            </a:r>
            <a:r>
              <a:rPr lang="sk-SK" dirty="0"/>
              <a:t>na  reprodukciu našich súkromných </a:t>
            </a:r>
            <a:r>
              <a:rPr lang="sk-SK" dirty="0" smtClean="0"/>
              <a:t>praxí</a:t>
            </a:r>
          </a:p>
          <a:p>
            <a:r>
              <a:rPr lang="sk-SK" b="1" dirty="0"/>
              <a:t>z</a:t>
            </a:r>
            <a:r>
              <a:rPr lang="sk-SK" b="1" dirty="0" smtClean="0"/>
              <a:t>namená </a:t>
            </a:r>
            <a:r>
              <a:rPr lang="sk-SK" b="1" dirty="0"/>
              <a:t>to vzbudiť záujem o podnikanie u našich mladých kolegov ochotných</a:t>
            </a:r>
            <a:r>
              <a:rPr lang="sk-SK" dirty="0"/>
              <a:t>, </a:t>
            </a:r>
            <a:r>
              <a:rPr lang="sk-SK" b="1" dirty="0" smtClean="0"/>
              <a:t>prevziať </a:t>
            </a:r>
            <a:r>
              <a:rPr lang="sk-SK" b="1" dirty="0"/>
              <a:t>súkromnú prax všeobecného </a:t>
            </a:r>
            <a:r>
              <a:rPr lang="sk-SK" b="1" dirty="0" smtClean="0"/>
              <a:t>lekára </a:t>
            </a:r>
            <a:r>
              <a:rPr lang="sk-SK" dirty="0" smtClean="0"/>
              <a:t>(obojstranná výhodnosť) </a:t>
            </a:r>
          </a:p>
          <a:p>
            <a:r>
              <a:rPr lang="sk-SK" b="1" dirty="0">
                <a:solidFill>
                  <a:srgbClr val="7030A0"/>
                </a:solidFill>
              </a:rPr>
              <a:t>s</a:t>
            </a:r>
            <a:r>
              <a:rPr lang="sk-SK" b="1" dirty="0" smtClean="0">
                <a:solidFill>
                  <a:srgbClr val="7030A0"/>
                </a:solidFill>
              </a:rPr>
              <a:t>účasne </a:t>
            </a:r>
            <a:r>
              <a:rPr lang="sk-SK" b="1" dirty="0">
                <a:solidFill>
                  <a:srgbClr val="7030A0"/>
                </a:solidFill>
              </a:rPr>
              <a:t>je nevyhnutné spolu s mladými kolegami pracovať na novej koncepcii VL a rozširovaní kompetencií VLD.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>
                <a:solidFill>
                  <a:srgbClr val="660033"/>
                </a:solidFill>
              </a:rPr>
              <a:t>Koncepčný rámec činnosti ZVLD SR </a:t>
            </a:r>
            <a:r>
              <a:rPr lang="sk-SK" sz="4000" b="1" dirty="0" err="1">
                <a:solidFill>
                  <a:srgbClr val="660033"/>
                </a:solidFill>
              </a:rPr>
              <a:t>o.z</a:t>
            </a:r>
            <a:r>
              <a:rPr lang="sk-SK" sz="4000" b="1" dirty="0">
                <a:solidFill>
                  <a:srgbClr val="660033"/>
                </a:solidFill>
              </a:rPr>
              <a:t>.</a:t>
            </a:r>
            <a:r>
              <a:rPr lang="sk-SK" dirty="0" smtClean="0">
                <a:solidFill>
                  <a:srgbClr val="660033"/>
                </a:solidFill>
              </a:rPr>
              <a:t/>
            </a:r>
            <a:br>
              <a:rPr lang="sk-SK" dirty="0" smtClean="0">
                <a:solidFill>
                  <a:srgbClr val="660033"/>
                </a:solidFill>
              </a:rPr>
            </a:br>
            <a:r>
              <a:rPr lang="sk-SK" sz="2200" dirty="0"/>
              <a:t>Schválené uznesením správnej rady č.4 dňa 21.09.2018, Staré Hory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72072"/>
          </a:xfrm>
        </p:spPr>
        <p:txBody>
          <a:bodyPr>
            <a:normAutofit fontScale="62500" lnSpcReduction="20000"/>
          </a:bodyPr>
          <a:lstStyle/>
          <a:p>
            <a:r>
              <a:rPr lang="sk-SK" sz="5700" b="1" dirty="0" smtClean="0">
                <a:solidFill>
                  <a:srgbClr val="C00000"/>
                </a:solidFill>
              </a:rPr>
              <a:t>Strategický záujem </a:t>
            </a:r>
          </a:p>
          <a:p>
            <a:endParaRPr lang="sk-SK" b="1" dirty="0" smtClean="0"/>
          </a:p>
          <a:p>
            <a:r>
              <a:rPr lang="sk-SK" b="1" dirty="0" smtClean="0"/>
              <a:t>1.Prioritne</a:t>
            </a:r>
            <a:r>
              <a:rPr lang="sk-SK" b="1" dirty="0"/>
              <a:t>: </a:t>
            </a:r>
            <a:endParaRPr lang="sk-SK" dirty="0" smtClean="0"/>
          </a:p>
          <a:p>
            <a:r>
              <a:rPr lang="sk-SK" b="1" dirty="0">
                <a:solidFill>
                  <a:srgbClr val="7030A0"/>
                </a:solidFill>
              </a:rPr>
              <a:t>1.1. čo najlepšie zmluvné podmienky financovania poskytovanej zdravotnej starostlivosti za verejné  zdroje zo zdravotných poisťovní v neurgentnom prvom kontakte pre dospelých (ďalej v prvom kontakte)</a:t>
            </a:r>
            <a:endParaRPr lang="sk-SK" b="1" dirty="0" smtClean="0">
              <a:solidFill>
                <a:srgbClr val="7030A0"/>
              </a:solidFill>
            </a:endParaRPr>
          </a:p>
          <a:p>
            <a:r>
              <a:rPr lang="sk-SK" b="1" dirty="0">
                <a:solidFill>
                  <a:srgbClr val="7030A0"/>
                </a:solidFill>
              </a:rPr>
              <a:t>1.2. zachovanie existujúcej štruktúry ekonomických a vlastníckych vzťahov v prvom kontakte</a:t>
            </a:r>
            <a:endParaRPr lang="sk-SK" b="1" dirty="0" smtClean="0">
              <a:solidFill>
                <a:srgbClr val="7030A0"/>
              </a:solidFill>
            </a:endParaRPr>
          </a:p>
          <a:p>
            <a:r>
              <a:rPr lang="sk-SK" dirty="0"/>
              <a:t> </a:t>
            </a:r>
            <a:endParaRPr lang="sk-SK" dirty="0" smtClean="0"/>
          </a:p>
          <a:p>
            <a:r>
              <a:rPr lang="sk-SK" b="1" dirty="0"/>
              <a:t>2.Sekundárne:</a:t>
            </a:r>
            <a:endParaRPr lang="sk-SK" dirty="0" smtClean="0"/>
          </a:p>
          <a:p>
            <a:r>
              <a:rPr lang="sk-SK" dirty="0"/>
              <a:t>2.1. čo najlepšie zmluvné podmienky financovania poskytovaných služieb za verejné zdroje zo Sociálnej poisťovne a Ústredia </a:t>
            </a:r>
            <a:r>
              <a:rPr lang="sk-SK" dirty="0" err="1"/>
              <a:t>PSVaR</a:t>
            </a:r>
            <a:endParaRPr lang="sk-SK" dirty="0" smtClean="0"/>
          </a:p>
          <a:p>
            <a:r>
              <a:rPr lang="sk-SK" dirty="0"/>
              <a:t>2.2. zvýšenie počtu lekárskych miest a sestier v prvom kontakte v čo najkratšom období so zodpovedajúcim zvýšením finančného krytia z verejných zdrojov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660033"/>
                </a:solidFill>
              </a:rPr>
              <a:t>Koncepčný rámec činnosti ZVLD SR </a:t>
            </a:r>
            <a:r>
              <a:rPr lang="sk-SK" sz="4000" b="1" dirty="0" err="1" smtClean="0">
                <a:solidFill>
                  <a:srgbClr val="660033"/>
                </a:solidFill>
              </a:rPr>
              <a:t>o.z</a:t>
            </a:r>
            <a:r>
              <a:rPr lang="sk-SK" sz="4000" b="1" dirty="0" smtClean="0">
                <a:solidFill>
                  <a:srgbClr val="660033"/>
                </a:solidFill>
              </a:rPr>
              <a:t>.</a:t>
            </a:r>
            <a:r>
              <a:rPr lang="sk-SK" dirty="0" smtClean="0">
                <a:solidFill>
                  <a:srgbClr val="660033"/>
                </a:solidFill>
              </a:rPr>
              <a:t/>
            </a:r>
            <a:br>
              <a:rPr lang="sk-SK" dirty="0" smtClean="0">
                <a:solidFill>
                  <a:srgbClr val="660033"/>
                </a:solidFill>
              </a:rPr>
            </a:br>
            <a:r>
              <a:rPr lang="sk-SK" sz="2200" dirty="0" smtClean="0"/>
              <a:t>Schválené uznesením správnej rady č.4 dňa 21.09.2018, Staré Hory </a:t>
            </a:r>
            <a:endParaRPr lang="sk-SK" sz="2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solidFill>
                  <a:srgbClr val="C00000"/>
                </a:solidFill>
              </a:rPr>
              <a:t>Operatívny </a:t>
            </a:r>
            <a:r>
              <a:rPr lang="sk-SK" sz="3600" b="1" dirty="0" smtClean="0">
                <a:solidFill>
                  <a:srgbClr val="C00000"/>
                </a:solidFill>
              </a:rPr>
              <a:t>záujem </a:t>
            </a:r>
            <a:r>
              <a:rPr lang="sk-SK" sz="3600" b="1" dirty="0">
                <a:solidFill>
                  <a:srgbClr val="C00000"/>
                </a:solidFill>
              </a:rPr>
              <a:t>ZVLD SR </a:t>
            </a:r>
            <a:r>
              <a:rPr lang="sk-SK" sz="3600" b="1" dirty="0" err="1">
                <a:solidFill>
                  <a:srgbClr val="C00000"/>
                </a:solidFill>
              </a:rPr>
              <a:t>o.z</a:t>
            </a:r>
            <a:r>
              <a:rPr lang="sk-SK" sz="36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sk-SK" dirty="0" smtClean="0"/>
          </a:p>
          <a:p>
            <a:r>
              <a:rPr lang="sk-SK" sz="2000" b="1" dirty="0"/>
              <a:t>1. prioritne: </a:t>
            </a:r>
            <a:r>
              <a:rPr lang="sk-SK" sz="2000" dirty="0"/>
              <a:t>Zjednotenie požiadaviek všetkých organizácií zastupujúcich VLD na financovanie prvého kontaktu zo zdrojov zdravotných poisťovní a iných verejných zdrojov (Sociálna poisťovňa, Ústredie </a:t>
            </a:r>
            <a:r>
              <a:rPr lang="sk-SK" sz="2000" dirty="0" err="1"/>
              <a:t>PSVaR</a:t>
            </a:r>
            <a:r>
              <a:rPr lang="sk-SK" sz="2000" dirty="0"/>
              <a:t>)</a:t>
            </a: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r>
              <a:rPr lang="sk-SK" sz="2000" b="1" dirty="0"/>
              <a:t>2. sekundárne: </a:t>
            </a:r>
            <a:r>
              <a:rPr lang="sk-SK" sz="2000" dirty="0"/>
              <a:t>Zjednotenie všetkých organizácií zastupujúcich VLD do jednej spoločnej platformy VLD</a:t>
            </a:r>
            <a:endParaRPr lang="sk-SK" sz="20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1194</Words>
  <Application>Microsoft Office PowerPoint</Application>
  <PresentationFormat>Prezentácia na obrazovke (4:3)</PresentationFormat>
  <Paragraphs>244</Paragraphs>
  <Slides>26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Motív Office</vt:lpstr>
      <vt:lpstr>III. RIADNY SNEM ZVLD SR o.z.</vt:lpstr>
      <vt:lpstr>PROGRAM III. Riadneho snemu ZVLD SR o.z. Nižná, 25.04.2019</vt:lpstr>
      <vt:lpstr>PROGRAM III. Riadneho snemu ZVLD SR o.z. Nižná, 25.04.2019</vt:lpstr>
      <vt:lpstr>PROGRAM IIÍ. Riadneho snemu ZVLD SR o.z. Nižná, 25.04.2019</vt:lpstr>
      <vt:lpstr>                 čl. II stanov ZVLD SR o.z. – čo chceme  1. Podpora medicínskych kompetencií všeobecnej ambulantnej zdravotnej starostlivosti v podmienkach zmluvných vzťahov so zdravotnými poisťovňami podľa zákona 581/2004 z.z.  2. Podpora kvality a rozvoja všeobecnej ambulantnej zdravotnej starostlivosti v regiónoch celej Slovenskej Republiky v súlade so všeobecne záväznými právnymi predpismi.  3. Podpora angažovanosti členov ZVLD SR o.z. v stavovských organizáciách  zamestnávateľských združeniach, odborných spoločnostiach a v iných organizáciách lekárov tretieho sektora. </vt:lpstr>
      <vt:lpstr>III. Riadny snem ZVLD SR o.z. Nižná, 25.04.2019</vt:lpstr>
      <vt:lpstr>III. Riadny snem ZVLD SR o.z. Nižná, 25.04.2019</vt:lpstr>
      <vt:lpstr>Koncepčný rámec činnosti ZVLD SR o.z. Schválené uznesením správnej rady č.4 dňa 21.09.2018, Staré Hory </vt:lpstr>
      <vt:lpstr>Koncepčný rámec činnosti ZVLD SR o.z. Schválené uznesením správnej rady č.4 dňa 21.09.2018, Staré Hory </vt:lpstr>
      <vt:lpstr>Koncepčný rámec činnosti ZVLD SR o.z. Schválené uznesením správnej rady č.4 dňa 21.09.2018, Staré Hory </vt:lpstr>
      <vt:lpstr>Zákonná norma financovania VLD</vt:lpstr>
      <vt:lpstr>Zákonná norma financovania VLD</vt:lpstr>
      <vt:lpstr>Zákonná norma financovania VLD</vt:lpstr>
      <vt:lpstr>Koeficienty K-V platby?</vt:lpstr>
      <vt:lpstr>PROGRAM III. Riadneho snemu ZVLD SR o.z. Nižná, 25.04.2019</vt:lpstr>
      <vt:lpstr>Hospodárenie združenia   ZVLD SR o.z.  za rok 2018  a rozpočet  na rok 2019.  </vt:lpstr>
      <vt:lpstr>                     Zápisné a členské príspevky                                  do ZVLD SR o.z.</vt:lpstr>
      <vt:lpstr>Hospodárenie ZVLD SR o.z.  v roku 2018 Nezdaňovaná činnosť</vt:lpstr>
      <vt:lpstr>Hospodárenie  ZVLD SR o.z.  v roku 2018 Zdaňovaná činnosť</vt:lpstr>
      <vt:lpstr>Rozpočet ZVLD SR o.z.  na rok 2019</vt:lpstr>
      <vt:lpstr>             Členská základňa ZVLD SR o.z. </vt:lpstr>
      <vt:lpstr>Hospodárenie LSPP n.o.  v roku 2018</vt:lpstr>
      <vt:lpstr>Rozpočet LSPP n.o.  na rok 2019</vt:lpstr>
      <vt:lpstr>PROGRAM III. Riadneho snemu ZVLD SR o.z. Nižná, 25.04.2019</vt:lpstr>
      <vt:lpstr>PROGRAM III. Riadneho snemu ZVLD SR o.z. Nižná, 25.04.2019</vt:lpstr>
      <vt:lpstr>Snímka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RIADNY SNEM ZVLD SR o.z.</dc:title>
  <dc:creator>Promeda</dc:creator>
  <cp:lastModifiedBy>Promeda</cp:lastModifiedBy>
  <cp:revision>17</cp:revision>
  <dcterms:created xsi:type="dcterms:W3CDTF">2019-04-24T20:56:58Z</dcterms:created>
  <dcterms:modified xsi:type="dcterms:W3CDTF">2019-04-28T09:57:59Z</dcterms:modified>
</cp:coreProperties>
</file>