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9D142-EEC7-43A7-92EB-C9D601734E62}" type="datetimeFigureOut">
              <a:rPr lang="sk-SK" smtClean="0"/>
              <a:pPr/>
              <a:t>9. 4. 2019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C334-B3C4-4D2E-85B5-D19A90BEBFF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0179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4BDD-799B-4EFD-96C3-6C06AE13E84C}" type="datetimeFigureOut">
              <a:rPr lang="sk-SK" smtClean="0"/>
              <a:pPr/>
              <a:t>9. 4. 2019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B4D7D-AD9B-4887-B54E-58909DCB40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908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4D7D-AD9B-4887-B54E-58909DCB40BF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777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4D7D-AD9B-4887-B54E-58909DCB40BF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774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4D7D-AD9B-4887-B54E-58909DCB40BF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3177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4D7D-AD9B-4887-B54E-58909DCB40BF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77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4D7D-AD9B-4887-B54E-58909DCB40BF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3963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4D7D-AD9B-4887-B54E-58909DCB40BF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6485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4D7D-AD9B-4887-B54E-58909DCB40BF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575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4D7D-AD9B-4887-B54E-58909DCB40BF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871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3E75-539C-4241-8EE7-1DF6FFFF798D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CFAD-5B91-904D-B138-6802A1046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9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3E75-539C-4241-8EE7-1DF6FFFF798D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CFAD-5B91-904D-B138-6802A1046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4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3E75-539C-4241-8EE7-1DF6FFFF798D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CFAD-5B91-904D-B138-6802A1046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4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3E75-539C-4241-8EE7-1DF6FFFF798D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CFAD-5B91-904D-B138-6802A1046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5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3E75-539C-4241-8EE7-1DF6FFFF798D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CFAD-5B91-904D-B138-6802A1046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4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3E75-539C-4241-8EE7-1DF6FFFF798D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CFAD-5B91-904D-B138-6802A1046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2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3E75-539C-4241-8EE7-1DF6FFFF798D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CFAD-5B91-904D-B138-6802A1046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3E75-539C-4241-8EE7-1DF6FFFF798D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CFAD-5B91-904D-B138-6802A1046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3E75-539C-4241-8EE7-1DF6FFFF798D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CFAD-5B91-904D-B138-6802A1046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5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3E75-539C-4241-8EE7-1DF6FFFF798D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CFAD-5B91-904D-B138-6802A1046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3E75-539C-4241-8EE7-1DF6FFFF798D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CFAD-5B91-904D-B138-6802A1046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0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C3E75-539C-4241-8EE7-1DF6FFFF798D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ACFAD-5B91-904D-B138-6802A1046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7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Hospodárenie združenia </a:t>
            </a:r>
            <a:br>
              <a:rPr lang="sk-SK" b="1" dirty="0"/>
            </a:br>
            <a:r>
              <a:rPr lang="sk-SK" b="1" dirty="0"/>
              <a:t> ZVLD SR </a:t>
            </a:r>
            <a:r>
              <a:rPr lang="sk-SK" b="1" dirty="0" err="1"/>
              <a:t>o.z</a:t>
            </a:r>
            <a:r>
              <a:rPr lang="sk-SK" b="1" dirty="0"/>
              <a:t>. </a:t>
            </a:r>
            <a:br>
              <a:rPr lang="sk-SK" b="1" dirty="0"/>
            </a:br>
            <a:r>
              <a:rPr lang="sk-SK" b="1" dirty="0"/>
              <a:t>za rok 2018</a:t>
            </a:r>
            <a:br>
              <a:rPr lang="sk-SK" b="1" dirty="0"/>
            </a:br>
            <a:r>
              <a:rPr lang="sk-SK" b="1" dirty="0"/>
              <a:t> a rozpočet  na rok 2019.</a:t>
            </a:r>
            <a:br>
              <a:rPr lang="sk-SK" b="1" dirty="0"/>
            </a:br>
            <a:br>
              <a:rPr lang="sk-SK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III. Riadny snem ZVLD SR </a:t>
            </a:r>
            <a:r>
              <a:rPr lang="sk-SK" dirty="0" err="1"/>
              <a:t>o.z</a:t>
            </a:r>
            <a:r>
              <a:rPr lang="sk-SK" dirty="0"/>
              <a:t>.</a:t>
            </a:r>
            <a:r>
              <a:rPr lang="en-US" dirty="0"/>
              <a:t> </a:t>
            </a:r>
          </a:p>
          <a:p>
            <a:r>
              <a:rPr lang="sk-SK" dirty="0"/>
              <a:t>25</a:t>
            </a:r>
            <a:r>
              <a:rPr lang="en-US" dirty="0"/>
              <a:t>.0</a:t>
            </a:r>
            <a:r>
              <a:rPr lang="sk-SK" dirty="0"/>
              <a:t>4</a:t>
            </a:r>
            <a:r>
              <a:rPr lang="en-US" dirty="0"/>
              <a:t>.201</a:t>
            </a:r>
            <a:r>
              <a:rPr lang="sk-SK" dirty="0"/>
              <a:t>9</a:t>
            </a:r>
            <a:endParaRPr lang="en-US" dirty="0"/>
          </a:p>
          <a:p>
            <a:r>
              <a:rPr lang="sk-SK" dirty="0"/>
              <a:t>Nižná nad Oravou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794" y="1"/>
            <a:ext cx="1717206" cy="1717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371600" cy="12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1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247"/>
            <a:ext cx="8001000" cy="1608083"/>
          </a:xfrm>
        </p:spPr>
        <p:txBody>
          <a:bodyPr>
            <a:noAutofit/>
          </a:bodyPr>
          <a:lstStyle/>
          <a:p>
            <a:pPr algn="l"/>
            <a:r>
              <a:rPr lang="sk-SK" sz="2800" b="1" dirty="0"/>
              <a:t>                     Zápisné a členské príspevky </a:t>
            </a:r>
            <a:br>
              <a:rPr lang="sk-SK" sz="2800" b="1" dirty="0"/>
            </a:br>
            <a:r>
              <a:rPr lang="sk-SK" sz="2800" b="1" dirty="0"/>
              <a:t>                                do ZVLD SR </a:t>
            </a:r>
            <a:r>
              <a:rPr lang="sk-SK" sz="2800" b="1" dirty="0" err="1"/>
              <a:t>o.z</a:t>
            </a:r>
            <a:r>
              <a:rPr lang="sk-SK" sz="2800" b="1" dirty="0"/>
              <a:t>.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811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sk-SK" b="1" dirty="0"/>
              <a:t>	</a:t>
            </a:r>
            <a:endParaRPr lang="sk-SK" sz="2800" b="1" dirty="0"/>
          </a:p>
          <a:p>
            <a:endParaRPr lang="sk-SK" sz="2800" b="1" dirty="0"/>
          </a:p>
          <a:p>
            <a:endParaRPr lang="sk-SK" sz="2800" b="1" dirty="0"/>
          </a:p>
          <a:p>
            <a:endParaRPr lang="sk-SK" sz="2800" b="1" dirty="0"/>
          </a:p>
          <a:p>
            <a:endParaRPr lang="sk-SK" sz="2800" b="1" dirty="0"/>
          </a:p>
          <a:p>
            <a:pPr marL="0" indent="0" algn="ctr">
              <a:buNone/>
            </a:pPr>
            <a:r>
              <a:rPr lang="sk-SK" sz="9600" b="1" dirty="0"/>
              <a:t>Zápisné a členské príspevky na obdobie                                          od 01.01.2018 do 31.12.2018  a v roku 2019</a:t>
            </a:r>
            <a:endParaRPr lang="en-US" sz="9600" b="1" dirty="0"/>
          </a:p>
          <a:p>
            <a:pPr marL="0" indent="0">
              <a:buNone/>
            </a:pPr>
            <a:endParaRPr lang="sk-SK" sz="2800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b="1" dirty="0"/>
              <a:t>				</a:t>
            </a:r>
            <a:r>
              <a:rPr lang="sk-SK" sz="8600" b="1" dirty="0"/>
              <a:t>               </a:t>
            </a:r>
            <a:r>
              <a:rPr lang="sk-SK" sz="9600" b="1" i="1" dirty="0"/>
              <a:t>Zápisné		Členské ročné</a:t>
            </a:r>
          </a:p>
          <a:p>
            <a:pPr marL="0" indent="0">
              <a:buNone/>
            </a:pPr>
            <a:r>
              <a:rPr lang="sk-SK" sz="9600" b="1" dirty="0"/>
              <a:t>Rezidenti VLD: 		   	10,- Eur	         	 25,- Eur</a:t>
            </a:r>
          </a:p>
          <a:p>
            <a:pPr marL="0" indent="0">
              <a:buNone/>
            </a:pPr>
            <a:r>
              <a:rPr lang="sk-SK" sz="9600" b="1" dirty="0"/>
              <a:t>Lekári VLD:	                  	25,- Eur		   	 50,- Eur</a:t>
            </a:r>
          </a:p>
          <a:p>
            <a:pPr marL="0" indent="0">
              <a:buNone/>
            </a:pPr>
            <a:r>
              <a:rPr lang="sk-SK" sz="9600" dirty="0"/>
              <a:t> </a:t>
            </a:r>
          </a:p>
          <a:p>
            <a:pPr marL="0" indent="0" algn="just">
              <a:buNone/>
            </a:pPr>
            <a:r>
              <a:rPr lang="sk-SK" sz="8800" i="1" dirty="0"/>
              <a:t>Zápisné a členské príspevky   do občianskeho združenia ZVLD SR </a:t>
            </a:r>
            <a:r>
              <a:rPr lang="sk-SK" sz="8800" i="1" dirty="0" err="1"/>
              <a:t>o.z</a:t>
            </a:r>
            <a:r>
              <a:rPr lang="sk-SK" sz="8800" i="1" dirty="0"/>
              <a:t>. na obdobie roka 2020 navrhuje Správna rada ZVLD SR </a:t>
            </a:r>
            <a:r>
              <a:rPr lang="sk-SK" sz="8800" i="1" dirty="0" err="1"/>
              <a:t>o.z</a:t>
            </a:r>
            <a:r>
              <a:rPr lang="sk-SK" sz="8800" i="1" dirty="0"/>
              <a:t>.  ponechať v  nezmenenej výške. </a:t>
            </a:r>
            <a:endParaRPr lang="en-US" sz="8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794" y="1"/>
            <a:ext cx="1717206" cy="171720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467"/>
            <a:ext cx="1371600" cy="12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4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b="1" dirty="0"/>
              <a:t>Hospodárenie ZVLD SR </a:t>
            </a:r>
            <a:r>
              <a:rPr lang="sk-SK" sz="2800" b="1" dirty="0" err="1"/>
              <a:t>o.z</a:t>
            </a:r>
            <a:r>
              <a:rPr lang="sk-SK" sz="2800" b="1" dirty="0"/>
              <a:t>. </a:t>
            </a:r>
            <a:br>
              <a:rPr lang="sk-SK" sz="2800" b="1" dirty="0"/>
            </a:br>
            <a:r>
              <a:rPr lang="sk-SK" sz="2800" b="1" dirty="0"/>
              <a:t>v roku 2018</a:t>
            </a:r>
            <a:br>
              <a:rPr lang="sk-SK" sz="2800" b="1" dirty="0"/>
            </a:br>
            <a:r>
              <a:rPr lang="sk-SK" sz="2800" i="1" dirty="0"/>
              <a:t>Nezdaňovaná činnosť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Príjmy bežné spolu:                   23 470,00 Eur</a:t>
            </a:r>
          </a:p>
          <a:p>
            <a:pPr marL="0" indent="0">
              <a:buNone/>
            </a:pPr>
            <a:r>
              <a:rPr lang="sk-SK" dirty="0"/>
              <a:t>     z toho:        </a:t>
            </a:r>
          </a:p>
          <a:p>
            <a:pPr marL="0" indent="0">
              <a:buNone/>
            </a:pPr>
            <a:r>
              <a:rPr lang="sk-SK" dirty="0"/>
              <a:t>    </a:t>
            </a:r>
          </a:p>
          <a:p>
            <a:pPr marL="0" indent="0">
              <a:buNone/>
            </a:pPr>
            <a:r>
              <a:rPr lang="sk-SK" dirty="0"/>
              <a:t>    - členské príspevky                     11 005,00 Eur</a:t>
            </a:r>
          </a:p>
          <a:p>
            <a:pPr marL="0" indent="0">
              <a:buNone/>
            </a:pPr>
            <a:r>
              <a:rPr lang="sk-SK" dirty="0"/>
              <a:t>    - príjem z podielu 2% dane             265,00 Eur</a:t>
            </a:r>
          </a:p>
          <a:p>
            <a:pPr marL="0" indent="0">
              <a:buNone/>
            </a:pPr>
            <a:r>
              <a:rPr lang="sk-SK" dirty="0"/>
              <a:t>    - príjmy ostatné                           12 200,00 Eur </a:t>
            </a:r>
          </a:p>
          <a:p>
            <a:endParaRPr lang="sk-SK" dirty="0"/>
          </a:p>
          <a:p>
            <a:r>
              <a:rPr lang="sk-SK" dirty="0"/>
              <a:t>Výdavky bežné spolu:                12 504,00 Eur      </a:t>
            </a:r>
          </a:p>
          <a:p>
            <a:endParaRPr lang="sk-SK" dirty="0"/>
          </a:p>
          <a:p>
            <a:r>
              <a:rPr lang="sk-SK" dirty="0"/>
              <a:t>Rozdiel príjmov a výdavkov:     10 966,00 Eur      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794" y="1"/>
            <a:ext cx="1717206" cy="1717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640"/>
            <a:ext cx="1371600" cy="12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7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794" y="1"/>
            <a:ext cx="1717206" cy="1717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b="1" dirty="0"/>
              <a:t>Hospodárenie </a:t>
            </a:r>
            <a:r>
              <a:rPr lang="en-US" sz="2800" b="1" dirty="0"/>
              <a:t> ZVLD SR </a:t>
            </a:r>
            <a:r>
              <a:rPr lang="en-US" sz="2800" b="1" dirty="0" err="1"/>
              <a:t>o.z</a:t>
            </a:r>
            <a:r>
              <a:rPr lang="en-US" sz="2800" b="1" dirty="0"/>
              <a:t>. </a:t>
            </a:r>
            <a:br>
              <a:rPr lang="sk-SK" sz="2800" b="1" dirty="0"/>
            </a:br>
            <a:r>
              <a:rPr lang="sk-SK" sz="2800" b="1" dirty="0"/>
              <a:t>v roku </a:t>
            </a:r>
            <a:r>
              <a:rPr lang="en-US" sz="2800" b="1" dirty="0"/>
              <a:t>201</a:t>
            </a:r>
            <a:r>
              <a:rPr lang="sk-SK" sz="2800" b="1" dirty="0"/>
              <a:t>8</a:t>
            </a:r>
            <a:br>
              <a:rPr lang="sk-SK" sz="2800" b="1" dirty="0"/>
            </a:br>
            <a:r>
              <a:rPr lang="sk-SK" sz="2800" i="1" dirty="0"/>
              <a:t>Zdaňovaná činnosť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0" indent="0" algn="ctr"/>
            <a:r>
              <a:rPr lang="sk-SK" dirty="0"/>
              <a:t> Občianske združenie ZVLD SR </a:t>
            </a:r>
            <a:r>
              <a:rPr lang="sk-SK" dirty="0" err="1"/>
              <a:t>o.z</a:t>
            </a:r>
            <a:r>
              <a:rPr lang="sk-SK" dirty="0"/>
              <a:t>. v roku 2018 nevykonávalo zdaňovanú činnosť.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371600" cy="12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5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794" y="1"/>
            <a:ext cx="1717206" cy="1717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Rozpočet</a:t>
            </a:r>
            <a:r>
              <a:rPr lang="en-US" sz="2800" b="1" dirty="0"/>
              <a:t> ZVLD SR </a:t>
            </a:r>
            <a:r>
              <a:rPr lang="en-US" sz="2800" b="1" dirty="0" err="1"/>
              <a:t>o.z</a:t>
            </a:r>
            <a:r>
              <a:rPr lang="en-US" sz="2800" b="1" dirty="0"/>
              <a:t>. </a:t>
            </a:r>
            <a:br>
              <a:rPr lang="sk-SK" sz="2800" b="1" dirty="0"/>
            </a:br>
            <a:r>
              <a:rPr lang="sk-SK" sz="2800" b="1" dirty="0"/>
              <a:t>na rok </a:t>
            </a:r>
            <a:r>
              <a:rPr lang="en-US" sz="2800" b="1" dirty="0"/>
              <a:t>201</a:t>
            </a:r>
            <a:r>
              <a:rPr lang="sk-SK" sz="2800" b="1" dirty="0"/>
              <a:t>9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en-US" dirty="0" err="1"/>
              <a:t>Príjmy</a:t>
            </a:r>
            <a:r>
              <a:rPr lang="sk-SK" dirty="0"/>
              <a:t> bežné spolu</a:t>
            </a:r>
            <a:r>
              <a:rPr lang="en-US" dirty="0"/>
              <a:t>: </a:t>
            </a:r>
            <a:r>
              <a:rPr lang="sk-SK" dirty="0"/>
              <a:t>                     15 000,00 Eur</a:t>
            </a:r>
          </a:p>
          <a:p>
            <a:pPr marL="0" indent="0">
              <a:buNone/>
            </a:pPr>
            <a:r>
              <a:rPr lang="en-US" dirty="0" err="1"/>
              <a:t>Výdavky</a:t>
            </a:r>
            <a:r>
              <a:rPr lang="sk-SK" dirty="0"/>
              <a:t> bežné spolu</a:t>
            </a:r>
            <a:r>
              <a:rPr lang="en-US" dirty="0"/>
              <a:t>: </a:t>
            </a:r>
            <a:r>
              <a:rPr lang="sk-SK" dirty="0"/>
              <a:t>                  13 000,00 Eur</a:t>
            </a:r>
          </a:p>
          <a:p>
            <a:pPr marL="0" indent="0">
              <a:buNone/>
            </a:pPr>
            <a:r>
              <a:rPr lang="sk-SK" i="1" dirty="0"/>
              <a:t>Rozdiel príjmov a výdavkov (NČ):  2 000,00 Eur</a:t>
            </a:r>
          </a:p>
          <a:p>
            <a:pPr marL="0" indent="0">
              <a:buNone/>
            </a:pPr>
            <a:endParaRPr lang="sk-SK" dirty="0"/>
          </a:p>
          <a:p>
            <a:r>
              <a:rPr lang="en-US" dirty="0" err="1"/>
              <a:t>Príjmy</a:t>
            </a:r>
            <a:r>
              <a:rPr lang="sk-SK" dirty="0"/>
              <a:t>  zo zdaňovanej   činnosti sa v roku 2019 nepredpokladajú.</a:t>
            </a:r>
            <a:r>
              <a:rPr lang="en-US" i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371600" cy="12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2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/>
              <a:t>             </a:t>
            </a:r>
            <a:r>
              <a:rPr lang="sk-SK" sz="3100" b="1" dirty="0"/>
              <a:t>Členská základňa ZVLD SR </a:t>
            </a:r>
            <a:r>
              <a:rPr lang="sk-SK" sz="3100" b="1" dirty="0" err="1"/>
              <a:t>o.z</a:t>
            </a:r>
            <a:r>
              <a:rPr lang="sk-SK" sz="3100" b="1" dirty="0"/>
              <a:t>.</a:t>
            </a:r>
            <a:br>
              <a:rPr lang="sk-SK" sz="3100" b="1" dirty="0"/>
            </a:br>
            <a:endParaRPr lang="sk-SK" sz="31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Počet členov k 31.12.2016:       155</a:t>
            </a:r>
          </a:p>
          <a:p>
            <a:r>
              <a:rPr lang="sk-SK" dirty="0"/>
              <a:t>Počet členov k 31.12.2017:       312</a:t>
            </a:r>
          </a:p>
          <a:p>
            <a:endParaRPr lang="sk-SK" dirty="0"/>
          </a:p>
          <a:p>
            <a:r>
              <a:rPr lang="sk-SK" dirty="0"/>
              <a:t>Počet členov k 31.12.2018:       315</a:t>
            </a:r>
          </a:p>
          <a:p>
            <a:r>
              <a:rPr lang="sk-SK" dirty="0"/>
              <a:t>Počet členov k 31.03.2019</a:t>
            </a:r>
            <a:r>
              <a:rPr lang="sk-SK"/>
              <a:t>:       311</a:t>
            </a:r>
            <a:endParaRPr lang="sk-SK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794" y="1"/>
            <a:ext cx="1717206" cy="1717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371600" cy="12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3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/>
              <a:t>Hospodárenie LSPP </a:t>
            </a:r>
            <a:r>
              <a:rPr lang="sk-SK" sz="2800" b="1" dirty="0" err="1"/>
              <a:t>n.o</a:t>
            </a:r>
            <a:r>
              <a:rPr lang="sk-SK" sz="2800" b="1" dirty="0"/>
              <a:t>. </a:t>
            </a:r>
            <a:br>
              <a:rPr lang="sk-SK" sz="2800" b="1" dirty="0"/>
            </a:br>
            <a:r>
              <a:rPr lang="sk-SK" sz="2800" b="1" dirty="0"/>
              <a:t>v roku 2018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Príjmy</a:t>
            </a:r>
            <a:r>
              <a:rPr lang="sk-SK" dirty="0"/>
              <a:t> bežné spolu</a:t>
            </a:r>
            <a:r>
              <a:rPr lang="en-US" dirty="0"/>
              <a:t>: </a:t>
            </a:r>
            <a:r>
              <a:rPr lang="sk-SK" dirty="0"/>
              <a:t>                            200,00 Eur</a:t>
            </a:r>
          </a:p>
          <a:p>
            <a:pPr marL="0" indent="0">
              <a:buNone/>
            </a:pPr>
            <a:r>
              <a:rPr lang="en-US" dirty="0" err="1"/>
              <a:t>Výdavky</a:t>
            </a:r>
            <a:r>
              <a:rPr lang="sk-SK" dirty="0"/>
              <a:t> bežné spolu</a:t>
            </a:r>
            <a:r>
              <a:rPr lang="en-US" dirty="0"/>
              <a:t>: </a:t>
            </a:r>
            <a:r>
              <a:rPr lang="sk-SK" dirty="0"/>
              <a:t>                      9 800,00 Eur</a:t>
            </a:r>
          </a:p>
          <a:p>
            <a:pPr marL="0" indent="0">
              <a:buNone/>
            </a:pPr>
            <a:r>
              <a:rPr lang="sk-SK" i="1" dirty="0"/>
              <a:t>Rozdiel príjmov a výdavkov (NČ):  -9 600,00 Eur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en-US" dirty="0" err="1"/>
              <a:t>Príjmy</a:t>
            </a:r>
            <a:r>
              <a:rPr lang="sk-SK" dirty="0"/>
              <a:t> zdaňovaná činnosť</a:t>
            </a:r>
            <a:r>
              <a:rPr lang="en-US" dirty="0"/>
              <a:t>: </a:t>
            </a:r>
            <a:r>
              <a:rPr lang="sk-SK" dirty="0"/>
              <a:t>          95 625,00 Eur</a:t>
            </a:r>
          </a:p>
          <a:p>
            <a:pPr marL="0" indent="0">
              <a:buNone/>
            </a:pPr>
            <a:r>
              <a:rPr lang="en-US" dirty="0" err="1"/>
              <a:t>Výdavky</a:t>
            </a:r>
            <a:r>
              <a:rPr lang="sk-SK" dirty="0"/>
              <a:t> zdaňovaná činnosť</a:t>
            </a:r>
            <a:r>
              <a:rPr lang="en-US" dirty="0"/>
              <a:t>: </a:t>
            </a:r>
            <a:r>
              <a:rPr lang="sk-SK" dirty="0"/>
              <a:t>       87 351,00 Eur</a:t>
            </a:r>
          </a:p>
          <a:p>
            <a:pPr marL="0" indent="0">
              <a:buNone/>
            </a:pPr>
            <a:r>
              <a:rPr lang="sk-SK" i="1" dirty="0"/>
              <a:t>Rozdiel príjmov a výdavkov (ZČ):   8 274,00 Eur</a:t>
            </a:r>
            <a:r>
              <a:rPr lang="en-US" i="1" dirty="0"/>
              <a:t> </a:t>
            </a: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794" y="1"/>
            <a:ext cx="1717206" cy="1717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640"/>
            <a:ext cx="1371600" cy="12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1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/>
              <a:t>Rozpočet LSPP </a:t>
            </a:r>
            <a:r>
              <a:rPr lang="sk-SK" sz="2800" b="1" dirty="0" err="1"/>
              <a:t>n.o</a:t>
            </a:r>
            <a:r>
              <a:rPr lang="sk-SK" sz="2800" b="1" dirty="0"/>
              <a:t>. </a:t>
            </a:r>
            <a:br>
              <a:rPr lang="sk-SK" sz="2800" b="1" dirty="0"/>
            </a:br>
            <a:r>
              <a:rPr lang="sk-SK" sz="2800" b="1" dirty="0"/>
              <a:t>na rok 2019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Príjmy</a:t>
            </a:r>
            <a:r>
              <a:rPr lang="sk-SK" dirty="0"/>
              <a:t> bežné spolu</a:t>
            </a:r>
            <a:r>
              <a:rPr lang="en-US" dirty="0"/>
              <a:t>: </a:t>
            </a:r>
            <a:r>
              <a:rPr lang="sk-SK" dirty="0"/>
              <a:t>                        2 000,00 Eur</a:t>
            </a:r>
          </a:p>
          <a:p>
            <a:pPr marL="0" indent="0">
              <a:buNone/>
            </a:pPr>
            <a:r>
              <a:rPr lang="en-US" dirty="0" err="1"/>
              <a:t>Výdavky</a:t>
            </a:r>
            <a:r>
              <a:rPr lang="sk-SK" dirty="0"/>
              <a:t> bežné spolu</a:t>
            </a:r>
            <a:r>
              <a:rPr lang="en-US" dirty="0"/>
              <a:t>: </a:t>
            </a:r>
            <a:r>
              <a:rPr lang="sk-SK" dirty="0"/>
              <a:t>                     1 800,00 Eur</a:t>
            </a:r>
          </a:p>
          <a:p>
            <a:pPr marL="0" indent="0">
              <a:buNone/>
            </a:pPr>
            <a:r>
              <a:rPr lang="sk-SK" i="1" dirty="0"/>
              <a:t>Rozdiel príjmov a výdavkov (NČ):      200,00 Eur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en-US" dirty="0" err="1"/>
              <a:t>Príjmy</a:t>
            </a:r>
            <a:r>
              <a:rPr lang="sk-SK" dirty="0"/>
              <a:t> zdaňovaná činnosť</a:t>
            </a:r>
            <a:r>
              <a:rPr lang="en-US" dirty="0"/>
              <a:t>: </a:t>
            </a:r>
            <a:r>
              <a:rPr lang="sk-SK" dirty="0"/>
              <a:t>             1 000,00 Eur</a:t>
            </a:r>
          </a:p>
          <a:p>
            <a:pPr marL="0" indent="0">
              <a:buNone/>
            </a:pPr>
            <a:r>
              <a:rPr lang="en-US" dirty="0" err="1"/>
              <a:t>Výdavky</a:t>
            </a:r>
            <a:r>
              <a:rPr lang="sk-SK" dirty="0"/>
              <a:t> zdaňovaná činnosť</a:t>
            </a:r>
            <a:r>
              <a:rPr lang="en-US" dirty="0"/>
              <a:t>: </a:t>
            </a:r>
            <a:r>
              <a:rPr lang="sk-SK" dirty="0"/>
              <a:t>             900,00 Eur</a:t>
            </a:r>
          </a:p>
          <a:p>
            <a:pPr marL="0" indent="0">
              <a:buNone/>
            </a:pPr>
            <a:r>
              <a:rPr lang="sk-SK" i="1" dirty="0"/>
              <a:t>Rozdiel príjmov a výdavkov (ZČ</a:t>
            </a:r>
            <a:r>
              <a:rPr lang="sk-SK" i="1"/>
              <a:t>):        100,00 </a:t>
            </a:r>
            <a:r>
              <a:rPr lang="sk-SK" i="1" dirty="0"/>
              <a:t>Eur</a:t>
            </a:r>
            <a:r>
              <a:rPr lang="en-US" i="1" dirty="0"/>
              <a:t> </a:t>
            </a: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794" y="1"/>
            <a:ext cx="1717206" cy="1717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640"/>
            <a:ext cx="1371600" cy="12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91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293</Words>
  <Application>Microsoft Office PowerPoint</Application>
  <PresentationFormat>Prezentácia na obrazovke (4:3)</PresentationFormat>
  <Paragraphs>70</Paragraphs>
  <Slides>8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Hospodárenie združenia   ZVLD SR o.z.  za rok 2018  a rozpočet  na rok 2019.  </vt:lpstr>
      <vt:lpstr>                     Zápisné a členské príspevky                                  do ZVLD SR o.z.</vt:lpstr>
      <vt:lpstr>Hospodárenie ZVLD SR o.z.  v roku 2018 Nezdaňovaná činnosť</vt:lpstr>
      <vt:lpstr>Hospodárenie  ZVLD SR o.z.  v roku 2018 Zdaňovaná činnosť</vt:lpstr>
      <vt:lpstr>Rozpočet ZVLD SR o.z.  na rok 2019</vt:lpstr>
      <vt:lpstr>             Členská základňa ZVLD SR o.z. </vt:lpstr>
      <vt:lpstr>Hospodárenie LSPP n.o.  v roku 2018</vt:lpstr>
      <vt:lpstr>Rozpočet LSPP n.o.  na rok 2019</vt:lpstr>
    </vt:vector>
  </TitlesOfParts>
  <Company>test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zápisných a  členských poplatkov</dc:title>
  <dc:creator>test test</dc:creator>
  <cp:lastModifiedBy>Ing. Jiří Ruml</cp:lastModifiedBy>
  <cp:revision>47</cp:revision>
  <cp:lastPrinted>2019-04-08T10:59:19Z</cp:lastPrinted>
  <dcterms:created xsi:type="dcterms:W3CDTF">2016-10-29T14:32:32Z</dcterms:created>
  <dcterms:modified xsi:type="dcterms:W3CDTF">2019-04-09T05:59:47Z</dcterms:modified>
</cp:coreProperties>
</file>