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5" autoAdjust="0"/>
    <p:restoredTop sz="86368" autoAdjust="0"/>
  </p:normalViewPr>
  <p:slideViewPr>
    <p:cSldViewPr>
      <p:cViewPr varScale="1">
        <p:scale>
          <a:sx n="116" d="100"/>
          <a:sy n="116" d="100"/>
        </p:scale>
        <p:origin x="-23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81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7707A-640A-4F92-8C74-0591FE908943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D8744-05DE-4C9C-87A4-9E63A142C23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1/</a:t>
            </a:r>
            <a:r>
              <a:rPr lang="sk-SK" baseline="0" dirty="0" smtClean="0"/>
              <a:t> podľa 578 – povinný je poskytovateľ, podľa 576 je povinný poverený lekár (§42), ale oznámenie prijíma poskytovateľ (§41)</a:t>
            </a:r>
          </a:p>
          <a:p>
            <a:r>
              <a:rPr lang="sk-SK" baseline="0" dirty="0" smtClean="0"/>
              <a:t>2/ v právnom systéme nie je definovaná povinnosť lekára prijať poverenie – preto nemôže byť ani moc nad lekárom mu povinnosť vnútiť (nie je definovaná právomoc UDZS jednostranne rozhodnúť – nemá oporu v zákone)</a:t>
            </a:r>
          </a:p>
          <a:p>
            <a:r>
              <a:rPr lang="sk-SK" baseline="0" dirty="0" smtClean="0"/>
              <a:t>3/ čl. 18 ÚSR prehliadanie mŕtvych vylučuje ako nútenú službu (nie je splnená dikcia ods.2)</a:t>
            </a:r>
          </a:p>
          <a:p>
            <a:r>
              <a:rPr lang="sk-SK" baseline="0" dirty="0" smtClean="0"/>
              <a:t>4/ pri vynucovaní povinnosti musí byť v právnom štáte splnená podmienka jej spravodlivého vyžadovania – nie je možné, aby sa splnením jednej povinnosti vylučovalo splnenie inej povinnosti + navyše ukladanie povinností musí byť nediskriminačné a v zmysle zákona (čl.13 ÚSR)</a:t>
            </a:r>
          </a:p>
          <a:p>
            <a:r>
              <a:rPr lang="sk-SK" baseline="0" dirty="0" smtClean="0"/>
              <a:t>5/ </a:t>
            </a:r>
            <a:r>
              <a:rPr lang="sk-SK" dirty="0" smtClean="0"/>
              <a:t>§18, ods.1 </a:t>
            </a:r>
            <a:r>
              <a:rPr lang="sk-SK" dirty="0" err="1" smtClean="0"/>
              <a:t>písm.n</a:t>
            </a:r>
            <a:r>
              <a:rPr lang="sk-SK" dirty="0" smtClean="0"/>
              <a:t>) zákona 581/2004 </a:t>
            </a:r>
            <a:r>
              <a:rPr lang="sk-SK" dirty="0" err="1" smtClean="0"/>
              <a:t>z.z</a:t>
            </a:r>
            <a:r>
              <a:rPr lang="sk-SK" dirty="0" smtClean="0"/>
              <a:t>. cit.</a:t>
            </a:r>
            <a:r>
              <a:rPr lang="sk-SK" baseline="0" dirty="0" smtClean="0"/>
              <a:t> „</a:t>
            </a:r>
            <a:r>
              <a:rPr lang="sk-SK" dirty="0" smtClean="0"/>
              <a:t>plní ďalšie úlohy ustanovené týmto zákonom a osobitným predpisom“ – odkazuje na §42,</a:t>
            </a:r>
            <a:r>
              <a:rPr lang="sk-SK" baseline="0" dirty="0" smtClean="0"/>
              <a:t> ods.2 zákona 576/2004 (</a:t>
            </a:r>
            <a:r>
              <a:rPr lang="sk-SK" baseline="0" dirty="0" err="1" smtClean="0"/>
              <a:t>viz</a:t>
            </a:r>
            <a:r>
              <a:rPr lang="sk-SK" baseline="0" dirty="0" smtClean="0"/>
              <a:t>. bod 1)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D8744-05DE-4C9C-87A4-9E63A142C232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D8744-05DE-4C9C-87A4-9E63A142C232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47B3-F69B-4E10-B1EE-6B13050D1434}" type="datetimeFigureOut">
              <a:rPr lang="sk-SK" smtClean="0"/>
              <a:pPr/>
              <a:t>5. 5. 2017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CDAD7-6D56-40D7-BDC4-C608CB1CAC3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zvldsr@gmail.com" TargetMode="External"/><Relationship Id="rId2" Type="http://schemas.openxmlformats.org/officeDocument/2006/relationships/hyperlink" Target="http://www.zvld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facebook.com/zvlds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vldsr@gmail.com" TargetMode="External"/><Relationship Id="rId2" Type="http://schemas.openxmlformats.org/officeDocument/2006/relationships/hyperlink" Target="http://www.zvld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facebook.com/zvlds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4143380"/>
            <a:ext cx="9144064" cy="250033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sk-SK" b="1" dirty="0" smtClean="0">
                <a:solidFill>
                  <a:srgbClr val="800000"/>
                </a:solidFill>
              </a:rPr>
              <a:t>WORKSHOP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br>
              <a:rPr lang="sk-SK" b="1" dirty="0" smtClean="0">
                <a:solidFill>
                  <a:srgbClr val="002060"/>
                </a:solidFill>
              </a:rPr>
            </a:br>
            <a:r>
              <a:rPr lang="sk-SK" b="1" dirty="0" smtClean="0">
                <a:solidFill>
                  <a:srgbClr val="002060"/>
                </a:solidFill>
              </a:rPr>
              <a:t>prehliadky mŕtvych tiel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200" dirty="0" smtClean="0"/>
              <a:t>metodické usmernenie, úskalia pri prehliadke a určenie správneho postupu</a:t>
            </a:r>
            <a:br>
              <a:rPr lang="sk-SK" sz="2200" dirty="0" smtClean="0"/>
            </a:br>
            <a:r>
              <a:rPr lang="sk-SK" b="1" dirty="0" smtClean="0">
                <a:solidFill>
                  <a:srgbClr val="002060"/>
                </a:solidFill>
              </a:rPr>
              <a:t>...ako ďalej?</a:t>
            </a:r>
            <a:r>
              <a:rPr lang="sk-SK" sz="2200" dirty="0" smtClean="0"/>
              <a:t/>
            </a:r>
            <a:br>
              <a:rPr lang="sk-SK" sz="2200" dirty="0" smtClean="0"/>
            </a:br>
            <a:endParaRPr lang="sk-SK" sz="2200" dirty="0"/>
          </a:p>
        </p:txBody>
      </p:sp>
      <p:pic>
        <p:nvPicPr>
          <p:cNvPr id="5" name="Obrázok 4" descr="oravská konferenc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286513" cy="4717140"/>
          </a:xfrm>
          <a:prstGeom prst="rect">
            <a:avLst/>
          </a:prstGeom>
        </p:spPr>
      </p:pic>
      <p:sp>
        <p:nvSpPr>
          <p:cNvPr id="11266" name="AutoShape 2" descr="Výsledok vyh&amp;lcaron;adávania obrázkov pre dopyt udz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 descr="udz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14290"/>
            <a:ext cx="2425567" cy="1428759"/>
          </a:xfrm>
          <a:prstGeom prst="rect">
            <a:avLst/>
          </a:prstGeom>
        </p:spPr>
      </p:pic>
      <p:pic>
        <p:nvPicPr>
          <p:cNvPr id="8" name="Obrázok 7" descr="logo-c52f759b36521c23db2c6cddb713bd3be84f06e9871e3860a92a50447db5d2b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214554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800000"/>
                </a:solidFill>
              </a:rPr>
              <a:t>KVÍZ: otázka č.4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>
            <a:normAutofit/>
          </a:bodyPr>
          <a:lstStyle/>
          <a:p>
            <a:r>
              <a:rPr lang="sk-SK" b="1" dirty="0" smtClean="0"/>
              <a:t>Existujú vôbec náklady na prehliadanie mŕtvych tiel?</a:t>
            </a:r>
          </a:p>
          <a:p>
            <a:r>
              <a:rPr lang="sk-SK" dirty="0" smtClean="0"/>
              <a:t>1. ÁNO – prirodzene to niekto musí zaplatiť</a:t>
            </a:r>
          </a:p>
          <a:p>
            <a:r>
              <a:rPr lang="sk-SK" dirty="0" smtClean="0"/>
              <a:t>2. NIE – prirodzene sa to má robiť zadarmo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6" name="Obrázok 5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428736" cy="1428736"/>
          </a:xfrm>
          <a:prstGeom prst="rect">
            <a:avLst/>
          </a:prstGeom>
        </p:spPr>
      </p:pic>
      <p:pic>
        <p:nvPicPr>
          <p:cNvPr id="7" name="Obrázok 6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068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800000"/>
                </a:solidFill>
              </a:rPr>
              <a:t>KVÍZ: otázka č.5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r>
              <a:rPr lang="sk-SK" b="1" dirty="0" smtClean="0"/>
              <a:t>Náklady na prehliadanie mŕtvych tiel má znášať:</a:t>
            </a:r>
          </a:p>
          <a:p>
            <a:r>
              <a:rPr lang="sk-SK" dirty="0" smtClean="0"/>
              <a:t>1. štát</a:t>
            </a:r>
          </a:p>
          <a:p>
            <a:r>
              <a:rPr lang="sk-SK" dirty="0" smtClean="0"/>
              <a:t>2. zosnulý (pozostalí po zosnulom)</a:t>
            </a:r>
          </a:p>
          <a:p>
            <a:r>
              <a:rPr lang="sk-SK" dirty="0" smtClean="0"/>
              <a:t>3. prehliadajúci lekár</a:t>
            </a:r>
          </a:p>
          <a:p>
            <a:r>
              <a:rPr lang="sk-SK" dirty="0" smtClean="0"/>
              <a:t>4. iný subjekt (obec?)</a:t>
            </a:r>
          </a:p>
          <a:p>
            <a:endParaRPr lang="sk-SK" dirty="0"/>
          </a:p>
        </p:txBody>
      </p:sp>
      <p:pic>
        <p:nvPicPr>
          <p:cNvPr id="6" name="Obrázok 5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428736" cy="1428736"/>
          </a:xfrm>
          <a:prstGeom prst="rect">
            <a:avLst/>
          </a:prstGeom>
        </p:spPr>
      </p:pic>
      <p:pic>
        <p:nvPicPr>
          <p:cNvPr id="7" name="Obrázok 6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068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800000"/>
                </a:solidFill>
              </a:rPr>
              <a:t>KVÍZ: otázka č.6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286280"/>
          </a:xfrm>
        </p:spPr>
        <p:txBody>
          <a:bodyPr>
            <a:normAutofit/>
          </a:bodyPr>
          <a:lstStyle/>
          <a:p>
            <a:r>
              <a:rPr lang="sk-SK" b="1" dirty="0" smtClean="0"/>
              <a:t>Som ochotný/á prehliadať za odmenu:</a:t>
            </a:r>
          </a:p>
          <a:p>
            <a:r>
              <a:rPr lang="sk-SK" dirty="0" smtClean="0"/>
              <a:t>1. najmenej 20,-EUR + náklady na dopravu</a:t>
            </a:r>
          </a:p>
          <a:p>
            <a:r>
              <a:rPr lang="sk-SK" dirty="0" smtClean="0"/>
              <a:t>2. najmenej 30,-EUR + náklady na dopravu</a:t>
            </a:r>
          </a:p>
          <a:p>
            <a:r>
              <a:rPr lang="sk-SK" dirty="0" smtClean="0"/>
              <a:t>3. najmenej 40,-EUR + náklady na dopravu</a:t>
            </a:r>
          </a:p>
          <a:p>
            <a:r>
              <a:rPr lang="sk-SK" dirty="0" smtClean="0"/>
              <a:t>4. najmenej 50,-EUR + náklady na dopravu</a:t>
            </a:r>
          </a:p>
          <a:p>
            <a:r>
              <a:rPr lang="sk-SK" dirty="0" smtClean="0"/>
              <a:t>5. najmenej 60,-EUR + náklady na dopravu</a:t>
            </a:r>
          </a:p>
          <a:p>
            <a:r>
              <a:rPr lang="sk-SK" dirty="0" smtClean="0"/>
              <a:t>6. </a:t>
            </a:r>
            <a:r>
              <a:rPr lang="sk-SK" smtClean="0"/>
              <a:t>neviem, nefakturujem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6" name="Obrázok 5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428736" cy="1428736"/>
          </a:xfrm>
          <a:prstGeom prst="rect">
            <a:avLst/>
          </a:prstGeom>
        </p:spPr>
      </p:pic>
      <p:pic>
        <p:nvPicPr>
          <p:cNvPr id="7" name="Obrázok 6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068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800000"/>
                </a:solidFill>
              </a:rPr>
              <a:t>KVÍZ: otázka č.7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>
            <a:normAutofit/>
          </a:bodyPr>
          <a:lstStyle/>
          <a:p>
            <a:r>
              <a:rPr lang="sk-SK" b="1" dirty="0" smtClean="0"/>
              <a:t>Náklady na dopravu prehliadajúceho lekára včítane DPH sú:</a:t>
            </a:r>
          </a:p>
          <a:p>
            <a:r>
              <a:rPr lang="sk-SK" dirty="0" smtClean="0"/>
              <a:t>1. najmenej 0,13  Eur/km</a:t>
            </a:r>
          </a:p>
          <a:p>
            <a:r>
              <a:rPr lang="sk-SK" dirty="0" smtClean="0"/>
              <a:t>2. najmenej 0,26  Eur/km</a:t>
            </a:r>
          </a:p>
          <a:p>
            <a:r>
              <a:rPr lang="sk-SK" dirty="0" smtClean="0"/>
              <a:t>3. najmenej 0,39  Eur/km</a:t>
            </a:r>
          </a:p>
          <a:p>
            <a:r>
              <a:rPr lang="sk-SK" dirty="0" smtClean="0"/>
              <a:t>4. najmenej 0,52  Eur/km</a:t>
            </a:r>
          </a:p>
          <a:p>
            <a:r>
              <a:rPr lang="sk-SK" dirty="0" smtClean="0"/>
              <a:t>5. viac ako 0,52   Eur/km</a:t>
            </a:r>
          </a:p>
          <a:p>
            <a:r>
              <a:rPr lang="sk-SK" dirty="0" smtClean="0"/>
              <a:t>6. neviem, nefakturujem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Obrázok 5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428736" cy="1428736"/>
          </a:xfrm>
          <a:prstGeom prst="rect">
            <a:avLst/>
          </a:prstGeom>
        </p:spPr>
      </p:pic>
      <p:pic>
        <p:nvPicPr>
          <p:cNvPr id="7" name="Obrázok 6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068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800000"/>
                </a:solidFill>
              </a:rPr>
              <a:t>KVÍZ: otázka č.8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500034" y="2786034"/>
            <a:ext cx="8229600" cy="3786238"/>
          </a:xfrm>
        </p:spPr>
        <p:txBody>
          <a:bodyPr>
            <a:normAutofit/>
          </a:bodyPr>
          <a:lstStyle/>
          <a:p>
            <a:r>
              <a:rPr lang="sk-SK" b="1" dirty="0" smtClean="0"/>
              <a:t>Doprava prehliadajúceho lekára má byť:</a:t>
            </a:r>
          </a:p>
          <a:p>
            <a:r>
              <a:rPr lang="sk-SK" dirty="0" smtClean="0"/>
              <a:t>1. zabezpečená prehliadajúcim lekárom</a:t>
            </a:r>
          </a:p>
          <a:p>
            <a:r>
              <a:rPr lang="sk-SK" dirty="0" smtClean="0"/>
              <a:t>2. zabezpečená DZS</a:t>
            </a:r>
          </a:p>
          <a:p>
            <a:r>
              <a:rPr lang="sk-SK" dirty="0" smtClean="0"/>
              <a:t>3. zabezpečená PZ SR</a:t>
            </a:r>
          </a:p>
          <a:p>
            <a:r>
              <a:rPr lang="sk-SK" dirty="0" smtClean="0"/>
              <a:t>4. zabezpečená </a:t>
            </a:r>
            <a:r>
              <a:rPr lang="sk-SK" dirty="0" err="1" smtClean="0"/>
              <a:t>HaZZ</a:t>
            </a:r>
            <a:r>
              <a:rPr lang="sk-SK" dirty="0" smtClean="0"/>
              <a:t> SR</a:t>
            </a:r>
          </a:p>
        </p:txBody>
      </p:sp>
      <p:pic>
        <p:nvPicPr>
          <p:cNvPr id="6" name="Obrázok 5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428736" cy="1428736"/>
          </a:xfrm>
          <a:prstGeom prst="rect">
            <a:avLst/>
          </a:prstGeom>
        </p:spPr>
      </p:pic>
      <p:pic>
        <p:nvPicPr>
          <p:cNvPr id="7" name="Obrázok 6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068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800000"/>
                </a:solidFill>
              </a:rPr>
              <a:t>KVÍZ: otázka č.9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071966"/>
          </a:xfrm>
        </p:spPr>
        <p:txBody>
          <a:bodyPr>
            <a:normAutofit/>
          </a:bodyPr>
          <a:lstStyle/>
          <a:p>
            <a:r>
              <a:rPr lang="sk-SK" b="1" dirty="0" smtClean="0"/>
              <a:t>Bezporuchová logistika  prehliadok mŕtvych tiel vo verejnom záujme s ohľadom na VLD:</a:t>
            </a:r>
          </a:p>
          <a:p>
            <a:r>
              <a:rPr lang="sk-SK" dirty="0" smtClean="0"/>
              <a:t>1. som za dialóg s ÚDZS a nájdenie riešenia</a:t>
            </a:r>
          </a:p>
          <a:p>
            <a:r>
              <a:rPr lang="sk-SK" dirty="0" smtClean="0"/>
              <a:t>2. nech ÚDZS hľadá riešenie bez VLD</a:t>
            </a:r>
          </a:p>
          <a:p>
            <a:r>
              <a:rPr lang="sk-SK" dirty="0" smtClean="0"/>
              <a:t>3. neverím, že ÚDZS dá na názor VLD</a:t>
            </a:r>
          </a:p>
          <a:p>
            <a:r>
              <a:rPr lang="sk-SK" dirty="0" smtClean="0"/>
              <a:t>4. je mi to jedno, budem prehliadať za akýchkoľvek podmienok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Obrázok 5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428736" cy="1428736"/>
          </a:xfrm>
          <a:prstGeom prst="rect">
            <a:avLst/>
          </a:prstGeom>
        </p:spPr>
      </p:pic>
      <p:pic>
        <p:nvPicPr>
          <p:cNvPr id="7" name="Obrázok 6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068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800000"/>
                </a:solidFill>
              </a:rPr>
              <a:t>NA ZÁVER?</a:t>
            </a:r>
            <a:endParaRPr lang="sk-SK" dirty="0">
              <a:solidFill>
                <a:srgbClr val="8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1. </a:t>
            </a:r>
            <a:r>
              <a:rPr lang="sk-SK" b="1" dirty="0" smtClean="0"/>
              <a:t>576/2004 </a:t>
            </a:r>
            <a:r>
              <a:rPr lang="sk-SK" b="1" dirty="0" err="1" smtClean="0"/>
              <a:t>z.z</a:t>
            </a:r>
            <a:r>
              <a:rPr lang="sk-SK" b="1" dirty="0" smtClean="0"/>
              <a:t>. </a:t>
            </a:r>
            <a:r>
              <a:rPr lang="sk-SK" dirty="0" smtClean="0"/>
              <a:t>§41-43 </a:t>
            </a:r>
            <a:r>
              <a:rPr lang="sk-SK" dirty="0" smtClean="0">
                <a:solidFill>
                  <a:srgbClr val="7030A0"/>
                </a:solidFill>
              </a:rPr>
              <a:t>(oznámenie úmrtia, prehliadka, určovanie času smrti)</a:t>
            </a:r>
          </a:p>
          <a:p>
            <a:r>
              <a:rPr lang="sk-SK" dirty="0" smtClean="0"/>
              <a:t>2. </a:t>
            </a:r>
            <a:r>
              <a:rPr lang="sk-SK" b="1" dirty="0" smtClean="0"/>
              <a:t>578/2004 </a:t>
            </a:r>
            <a:r>
              <a:rPr lang="sk-SK" b="1" dirty="0" err="1" smtClean="0"/>
              <a:t>z.z</a:t>
            </a:r>
            <a:r>
              <a:rPr lang="sk-SK" b="1" dirty="0" smtClean="0"/>
              <a:t>. </a:t>
            </a:r>
            <a:r>
              <a:rPr lang="sk-SK" dirty="0" smtClean="0"/>
              <a:t>§79, ods.1 </a:t>
            </a:r>
            <a:r>
              <a:rPr lang="sk-SK" dirty="0" err="1" smtClean="0"/>
              <a:t>písm.a</a:t>
            </a:r>
            <a:r>
              <a:rPr lang="sk-SK" dirty="0" smtClean="0"/>
              <a:t>),w), ods.2 </a:t>
            </a:r>
            <a:r>
              <a:rPr lang="sk-SK" dirty="0" err="1" smtClean="0"/>
              <a:t>písm.a</a:t>
            </a:r>
            <a:r>
              <a:rPr lang="sk-SK" dirty="0" smtClean="0"/>
              <a:t>) </a:t>
            </a:r>
            <a:r>
              <a:rPr lang="sk-SK" dirty="0" smtClean="0">
                <a:solidFill>
                  <a:srgbClr val="7030A0"/>
                </a:solidFill>
              </a:rPr>
              <a:t>= povinnosti poskytovateľa</a:t>
            </a:r>
          </a:p>
          <a:p>
            <a:r>
              <a:rPr lang="sk-SK" dirty="0" smtClean="0"/>
              <a:t>3. </a:t>
            </a:r>
            <a:r>
              <a:rPr lang="sk-SK" b="1" dirty="0" smtClean="0"/>
              <a:t>581/2004 </a:t>
            </a:r>
            <a:r>
              <a:rPr lang="sk-SK" b="1" dirty="0" err="1" smtClean="0"/>
              <a:t>z.z</a:t>
            </a:r>
            <a:r>
              <a:rPr lang="sk-SK" b="1" dirty="0" smtClean="0"/>
              <a:t>. </a:t>
            </a:r>
            <a:r>
              <a:rPr lang="sk-SK" dirty="0" smtClean="0"/>
              <a:t>§48 </a:t>
            </a:r>
            <a:r>
              <a:rPr lang="sk-SK" dirty="0" smtClean="0">
                <a:solidFill>
                  <a:srgbClr val="7030A0"/>
                </a:solidFill>
              </a:rPr>
              <a:t>(pitva)</a:t>
            </a:r>
          </a:p>
          <a:p>
            <a:r>
              <a:rPr lang="sk-SK" dirty="0" smtClean="0"/>
              <a:t>4.</a:t>
            </a:r>
            <a:r>
              <a:rPr lang="sk-SK" dirty="0" smtClean="0">
                <a:solidFill>
                  <a:srgbClr val="7030A0"/>
                </a:solidFill>
              </a:rPr>
              <a:t> MU UDZS 01/2014 k výkonu prehliadky</a:t>
            </a:r>
          </a:p>
          <a:p>
            <a:r>
              <a:rPr lang="sk-SK" b="1" dirty="0" smtClean="0">
                <a:solidFill>
                  <a:srgbClr val="800000"/>
                </a:solidFill>
              </a:rPr>
              <a:t>5. 513/1991 </a:t>
            </a:r>
            <a:r>
              <a:rPr lang="sk-SK" b="1" dirty="0" err="1" smtClean="0">
                <a:solidFill>
                  <a:srgbClr val="800000"/>
                </a:solidFill>
              </a:rPr>
              <a:t>Zb</a:t>
            </a:r>
            <a:r>
              <a:rPr lang="sk-SK" b="1" dirty="0" smtClean="0">
                <a:solidFill>
                  <a:srgbClr val="800000"/>
                </a:solidFill>
              </a:rPr>
              <a:t>, §269 ods.2</a:t>
            </a:r>
          </a:p>
          <a:p>
            <a:pPr>
              <a:buNone/>
            </a:pPr>
            <a:endParaRPr lang="sk-SK" dirty="0" smtClean="0">
              <a:solidFill>
                <a:schemeClr val="accent2">
                  <a:lumMod val="75000"/>
                </a:schemeClr>
              </a:solidFill>
              <a:hlinkClick r:id="rId2"/>
            </a:endParaRPr>
          </a:p>
          <a:p>
            <a:pPr>
              <a:buNone/>
            </a:pPr>
            <a:r>
              <a:rPr lang="en-US" sz="3000" b="1" dirty="0" smtClean="0">
                <a:solidFill>
                  <a:srgbClr val="800000"/>
                </a:solidFill>
                <a:hlinkClick r:id="rId2"/>
              </a:rPr>
              <a:t>www.zvld.sk</a:t>
            </a:r>
            <a:r>
              <a:rPr lang="sk-SK" sz="3000" b="1" dirty="0" smtClean="0">
                <a:solidFill>
                  <a:srgbClr val="800000"/>
                </a:solidFill>
              </a:rPr>
              <a:t>  </a:t>
            </a:r>
            <a:r>
              <a:rPr lang="en-US" sz="3000" b="1" dirty="0" smtClean="0">
                <a:solidFill>
                  <a:srgbClr val="800000"/>
                </a:solidFill>
                <a:hlinkClick r:id="rId3"/>
              </a:rPr>
              <a:t>zvldsr@gmail.com</a:t>
            </a:r>
            <a:r>
              <a:rPr lang="sk-SK" sz="3000" b="1" dirty="0" smtClean="0">
                <a:solidFill>
                  <a:srgbClr val="800000"/>
                </a:solidFill>
              </a:rPr>
              <a:t> </a:t>
            </a:r>
            <a:r>
              <a:rPr lang="sk-SK" sz="3000" b="1" dirty="0" err="1" smtClean="0">
                <a:solidFill>
                  <a:srgbClr val="800000"/>
                </a:solidFill>
                <a:hlinkClick r:id="rId4"/>
              </a:rPr>
              <a:t>www.facebook.com</a:t>
            </a:r>
            <a:r>
              <a:rPr lang="sk-SK" sz="3000" b="1" dirty="0" smtClean="0">
                <a:solidFill>
                  <a:srgbClr val="800000"/>
                </a:solidFill>
                <a:hlinkClick r:id="rId4"/>
              </a:rPr>
              <a:t>/</a:t>
            </a:r>
            <a:r>
              <a:rPr lang="sk-SK" sz="3000" b="1" dirty="0" err="1" smtClean="0">
                <a:solidFill>
                  <a:srgbClr val="800000"/>
                </a:solidFill>
                <a:hlinkClick r:id="rId4"/>
              </a:rPr>
              <a:t>zvldsr</a:t>
            </a:r>
            <a:endParaRPr lang="sk-SK" sz="3000" b="1" dirty="0">
              <a:solidFill>
                <a:srgbClr val="800000"/>
              </a:solidFill>
            </a:endParaRPr>
          </a:p>
        </p:txBody>
      </p:sp>
      <p:pic>
        <p:nvPicPr>
          <p:cNvPr id="4" name="Obrázok 3" descr="ok-clip-art-VBGzNr-clipa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14290"/>
            <a:ext cx="1428760" cy="1428760"/>
          </a:xfrm>
          <a:prstGeom prst="rect">
            <a:avLst/>
          </a:prstGeom>
        </p:spPr>
      </p:pic>
      <p:pic>
        <p:nvPicPr>
          <p:cNvPr id="5" name="Obrázok 4" descr="logo-c52f759b36521c23db2c6cddb713bd3be84f06e9871e3860a92a50447db5d2b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5072074"/>
            <a:ext cx="1525910" cy="152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www.zvld.sk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zvldsr@gmail.com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dirty="0" err="1" smtClean="0">
                <a:hlinkClick r:id="rId4"/>
              </a:rPr>
              <a:t>www.facebook.com</a:t>
            </a:r>
            <a:r>
              <a:rPr lang="sk-SK" dirty="0" smtClean="0">
                <a:hlinkClick r:id="rId4"/>
              </a:rPr>
              <a:t>/</a:t>
            </a:r>
            <a:r>
              <a:rPr lang="sk-SK" dirty="0" err="1" smtClean="0">
                <a:hlinkClick r:id="rId4"/>
              </a:rPr>
              <a:t>zvldsr</a:t>
            </a:r>
            <a:r>
              <a:rPr lang="sk-SK" sz="4800" b="1" dirty="0" smtClean="0"/>
              <a:t/>
            </a:r>
            <a:br>
              <a:rPr lang="sk-SK" sz="4800" b="1" dirty="0" smtClean="0"/>
            </a:br>
            <a:endParaRPr lang="sk-SK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Zástupný symbol obsahu 4" descr="Krajči OĽANO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34159" cy="5257801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Lídri segmentu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229600" cy="2428892"/>
          </a:xfrm>
        </p:spPr>
        <p:txBody>
          <a:bodyPr>
            <a:normAutofit/>
          </a:bodyPr>
          <a:lstStyle/>
          <a:p>
            <a:pPr algn="l"/>
            <a:r>
              <a:rPr lang="sk-SK" sz="2800" b="1" dirty="0" smtClean="0">
                <a:solidFill>
                  <a:srgbClr val="800000"/>
                </a:solidFill>
              </a:rPr>
              <a:t>Ako ďalej s prehliadkami mŕtvych vážení kolegovia?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1. ako všeobecný lekár pre dospelých chcem prehliadať najmenej za 60,-EUR za výkon + náhradu za dopravu</a:t>
            </a:r>
            <a:br>
              <a:rPr lang="sk-SK" sz="2800" dirty="0" smtClean="0"/>
            </a:br>
            <a:r>
              <a:rPr lang="sk-SK" sz="2800" dirty="0" smtClean="0"/>
              <a:t>2. nechcem prehliadať, peniaze ma nezaujímajú</a:t>
            </a:r>
            <a:br>
              <a:rPr lang="sk-SK" sz="2800" dirty="0" smtClean="0"/>
            </a:br>
            <a:r>
              <a:rPr lang="sk-SK" sz="2800" dirty="0" smtClean="0"/>
              <a:t>3. nech sú povinní prehliadať všetci lekári na Slovensku</a:t>
            </a:r>
            <a:endParaRPr lang="sk-SK" sz="2800" dirty="0"/>
          </a:p>
        </p:txBody>
      </p:sp>
      <p:pic>
        <p:nvPicPr>
          <p:cNvPr id="5" name="Obrázok 4" descr="anke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169" cy="429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800000"/>
                </a:solidFill>
              </a:rPr>
              <a:t>LEGISLATÍVNY RÁMEC PREHLIADOK</a:t>
            </a:r>
            <a:endParaRPr lang="sk-SK" dirty="0">
              <a:solidFill>
                <a:srgbClr val="8000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r>
              <a:rPr lang="sk-SK" dirty="0" smtClean="0"/>
              <a:t>1. </a:t>
            </a:r>
            <a:r>
              <a:rPr lang="sk-SK" b="1" dirty="0" smtClean="0"/>
              <a:t>576/2004 </a:t>
            </a:r>
            <a:r>
              <a:rPr lang="sk-SK" b="1" dirty="0" err="1" smtClean="0"/>
              <a:t>z.z</a:t>
            </a:r>
            <a:r>
              <a:rPr lang="sk-SK" b="1" dirty="0" smtClean="0"/>
              <a:t>. </a:t>
            </a:r>
            <a:r>
              <a:rPr lang="sk-SK" dirty="0" smtClean="0"/>
              <a:t>§41-43 </a:t>
            </a:r>
            <a:r>
              <a:rPr lang="sk-SK" dirty="0" smtClean="0">
                <a:solidFill>
                  <a:srgbClr val="7030A0"/>
                </a:solidFill>
              </a:rPr>
              <a:t>(oznámenie úmrtia, prehliadka, určovanie času smrti)</a:t>
            </a:r>
          </a:p>
          <a:p>
            <a:r>
              <a:rPr lang="sk-SK" dirty="0" smtClean="0"/>
              <a:t>2. </a:t>
            </a:r>
            <a:r>
              <a:rPr lang="sk-SK" b="1" dirty="0" smtClean="0"/>
              <a:t>578/2004 </a:t>
            </a:r>
            <a:r>
              <a:rPr lang="sk-SK" b="1" dirty="0" err="1" smtClean="0"/>
              <a:t>z.z</a:t>
            </a:r>
            <a:r>
              <a:rPr lang="sk-SK" b="1" dirty="0" smtClean="0"/>
              <a:t>. </a:t>
            </a:r>
            <a:r>
              <a:rPr lang="sk-SK" dirty="0" smtClean="0"/>
              <a:t>§79, ods.1 </a:t>
            </a:r>
            <a:r>
              <a:rPr lang="sk-SK" dirty="0" err="1" smtClean="0"/>
              <a:t>písm.a</a:t>
            </a:r>
            <a:r>
              <a:rPr lang="sk-SK" dirty="0" smtClean="0"/>
              <a:t>),w), ods.2 </a:t>
            </a:r>
            <a:r>
              <a:rPr lang="sk-SK" dirty="0" err="1" smtClean="0"/>
              <a:t>písm.a</a:t>
            </a:r>
            <a:r>
              <a:rPr lang="sk-SK" dirty="0" smtClean="0"/>
              <a:t>) </a:t>
            </a:r>
            <a:r>
              <a:rPr lang="sk-SK" dirty="0">
                <a:solidFill>
                  <a:srgbClr val="7030A0"/>
                </a:solidFill>
              </a:rPr>
              <a:t>=</a:t>
            </a:r>
            <a:r>
              <a:rPr lang="sk-SK" dirty="0" smtClean="0">
                <a:solidFill>
                  <a:srgbClr val="7030A0"/>
                </a:solidFill>
              </a:rPr>
              <a:t> povinnosti poskytovateľa</a:t>
            </a:r>
          </a:p>
          <a:p>
            <a:r>
              <a:rPr lang="sk-SK" dirty="0" smtClean="0"/>
              <a:t>3. </a:t>
            </a:r>
            <a:r>
              <a:rPr lang="sk-SK" b="1" dirty="0" smtClean="0"/>
              <a:t>581/2004 </a:t>
            </a:r>
            <a:r>
              <a:rPr lang="sk-SK" b="1" dirty="0" err="1" smtClean="0"/>
              <a:t>z.z</a:t>
            </a:r>
            <a:r>
              <a:rPr lang="sk-SK" b="1" dirty="0" smtClean="0"/>
              <a:t>. </a:t>
            </a:r>
            <a:r>
              <a:rPr lang="sk-SK" dirty="0" smtClean="0"/>
              <a:t>§48 </a:t>
            </a:r>
            <a:r>
              <a:rPr lang="sk-SK" dirty="0" smtClean="0">
                <a:solidFill>
                  <a:srgbClr val="7030A0"/>
                </a:solidFill>
              </a:rPr>
              <a:t>(pitva)</a:t>
            </a:r>
          </a:p>
          <a:p>
            <a:r>
              <a:rPr lang="sk-SK" dirty="0" smtClean="0"/>
              <a:t>4. 171/1993 </a:t>
            </a:r>
            <a:r>
              <a:rPr lang="sk-SK" dirty="0" err="1" smtClean="0"/>
              <a:t>z.z</a:t>
            </a:r>
            <a:r>
              <a:rPr lang="sk-SK" dirty="0" smtClean="0"/>
              <a:t>. o PZ</a:t>
            </a:r>
          </a:p>
          <a:p>
            <a:r>
              <a:rPr lang="sk-SK" dirty="0" smtClean="0"/>
              <a:t>5. 131/2010 </a:t>
            </a:r>
            <a:r>
              <a:rPr lang="sk-SK" dirty="0" err="1" smtClean="0"/>
              <a:t>z.z</a:t>
            </a:r>
            <a:r>
              <a:rPr lang="sk-SK" dirty="0" smtClean="0"/>
              <a:t> o pohrebníctve</a:t>
            </a:r>
          </a:p>
          <a:p>
            <a:r>
              <a:rPr lang="sk-SK" dirty="0" smtClean="0"/>
              <a:t>6. 300/2005 a 301/2005 </a:t>
            </a:r>
            <a:r>
              <a:rPr lang="sk-SK" dirty="0" err="1" smtClean="0"/>
              <a:t>z.z</a:t>
            </a:r>
            <a:r>
              <a:rPr lang="sk-SK" dirty="0" smtClean="0"/>
              <a:t>. – TZ a TP </a:t>
            </a:r>
          </a:p>
          <a:p>
            <a:r>
              <a:rPr lang="sk-SK" dirty="0" smtClean="0"/>
              <a:t>7. </a:t>
            </a:r>
            <a:r>
              <a:rPr lang="sk-SK" dirty="0" smtClean="0">
                <a:solidFill>
                  <a:srgbClr val="7030A0"/>
                </a:solidFill>
              </a:rPr>
              <a:t>MU UDZS 01/2014 k výkonu prehliadky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800000"/>
                </a:solidFill>
              </a:rPr>
              <a:t>PROBLÉMY = PRÁVNA NEISTOTA</a:t>
            </a:r>
            <a:endParaRPr lang="sk-SK" dirty="0">
              <a:solidFill>
                <a:srgbClr val="8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1. </a:t>
            </a:r>
            <a:r>
              <a:rPr lang="sk-SK" b="1" dirty="0" smtClean="0"/>
              <a:t>na koho padá povinnosť prehliadať? </a:t>
            </a:r>
            <a:r>
              <a:rPr lang="sk-SK" dirty="0" smtClean="0"/>
              <a:t>(poskytovateľ ZS / lekár poverený UDZS?)</a:t>
            </a:r>
          </a:p>
          <a:p>
            <a:r>
              <a:rPr lang="sk-SK" dirty="0" smtClean="0"/>
              <a:t>2. právomoc UDZS vydať poverenie ako jednostranný právny akt?</a:t>
            </a:r>
          </a:p>
          <a:p>
            <a:r>
              <a:rPr lang="sk-SK" dirty="0" smtClean="0"/>
              <a:t>3. </a:t>
            </a:r>
            <a:r>
              <a:rPr lang="sk-SK" b="1" dirty="0" smtClean="0"/>
              <a:t>povinnosť lekára prijať poverenie?         </a:t>
            </a:r>
            <a:r>
              <a:rPr lang="sk-SK" dirty="0" smtClean="0"/>
              <a:t>(čl.18 Ústavy SR – nútená práca?)</a:t>
            </a:r>
          </a:p>
          <a:p>
            <a:r>
              <a:rPr lang="sk-SK" dirty="0" smtClean="0"/>
              <a:t>4. </a:t>
            </a:r>
            <a:r>
              <a:rPr lang="sk-SK" b="1" dirty="0" smtClean="0"/>
              <a:t>poskytovanie ZS / výkon prehliadky    </a:t>
            </a:r>
            <a:r>
              <a:rPr lang="sk-SK" dirty="0" smtClean="0"/>
              <a:t>(kolízia v čase – splniteľná povinnosť?) </a:t>
            </a:r>
          </a:p>
          <a:p>
            <a:r>
              <a:rPr lang="sk-SK" dirty="0" smtClean="0"/>
              <a:t>5. právna zodpovednosť? – §18, ods.1 </a:t>
            </a:r>
            <a:r>
              <a:rPr lang="sk-SK" dirty="0" err="1" smtClean="0"/>
              <a:t>písm.n</a:t>
            </a:r>
            <a:r>
              <a:rPr lang="sk-SK" dirty="0" smtClean="0"/>
              <a:t>) a §20, ods.1 </a:t>
            </a:r>
            <a:r>
              <a:rPr lang="sk-SK" dirty="0" err="1" smtClean="0"/>
              <a:t>písm.k</a:t>
            </a:r>
            <a:r>
              <a:rPr lang="sk-SK" dirty="0" smtClean="0"/>
              <a:t>) zákona 581/2004 </a:t>
            </a:r>
            <a:r>
              <a:rPr lang="sk-SK" dirty="0" err="1" smtClean="0"/>
              <a:t>z.z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800000"/>
                </a:solidFill>
              </a:rPr>
              <a:t>KVÍZ: otázka č.2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sk-SK" b="1" dirty="0" smtClean="0"/>
              <a:t>Vykonávam  prehliadky:</a:t>
            </a:r>
          </a:p>
          <a:p>
            <a:r>
              <a:rPr lang="sk-SK" dirty="0" smtClean="0"/>
              <a:t>1. pravidelne, lebo to nemá kto urobiť</a:t>
            </a:r>
          </a:p>
          <a:p>
            <a:r>
              <a:rPr lang="sk-SK" dirty="0" smtClean="0"/>
              <a:t>2. spravidla sa postará  o to niekto iný   (kolega, lekár príslušného ÚDZS) </a:t>
            </a:r>
          </a:p>
          <a:p>
            <a:r>
              <a:rPr lang="sk-SK" dirty="0" smtClean="0"/>
              <a:t> 3. nevykonávam obhliadky</a:t>
            </a:r>
          </a:p>
          <a:p>
            <a:endParaRPr lang="sk-SK" dirty="0"/>
          </a:p>
        </p:txBody>
      </p:sp>
      <p:pic>
        <p:nvPicPr>
          <p:cNvPr id="6" name="Obrázok 5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428736" cy="1428736"/>
          </a:xfrm>
          <a:prstGeom prst="rect">
            <a:avLst/>
          </a:prstGeom>
        </p:spPr>
      </p:pic>
      <p:pic>
        <p:nvPicPr>
          <p:cNvPr id="7" name="Obrázok 6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068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800000"/>
                </a:solidFill>
              </a:rPr>
              <a:t>KVÍZ: otázka č.3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sk-SK" b="1" dirty="0" smtClean="0"/>
              <a:t>V našom regióne prehliadajú:</a:t>
            </a:r>
          </a:p>
          <a:p>
            <a:r>
              <a:rPr lang="sk-SK" dirty="0" smtClean="0"/>
              <a:t>1. všeobecní lekári</a:t>
            </a:r>
          </a:p>
          <a:p>
            <a:r>
              <a:rPr lang="sk-SK" dirty="0" smtClean="0"/>
              <a:t>2. zamestnanci ÚDZS                         (patológovia a súdni lekári)</a:t>
            </a:r>
          </a:p>
          <a:p>
            <a:r>
              <a:rPr lang="sk-SK" dirty="0" smtClean="0"/>
              <a:t>3. iní lekári</a:t>
            </a:r>
          </a:p>
          <a:p>
            <a:r>
              <a:rPr lang="sk-SK" dirty="0" smtClean="0"/>
              <a:t>4. neviem kto prehliada</a:t>
            </a:r>
          </a:p>
          <a:p>
            <a:endParaRPr lang="sk-SK" dirty="0"/>
          </a:p>
        </p:txBody>
      </p:sp>
      <p:pic>
        <p:nvPicPr>
          <p:cNvPr id="6" name="Obrázok 5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428736" cy="1428736"/>
          </a:xfrm>
          <a:prstGeom prst="rect">
            <a:avLst/>
          </a:prstGeom>
        </p:spPr>
      </p:pic>
      <p:pic>
        <p:nvPicPr>
          <p:cNvPr id="7" name="Obrázok 6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068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800000"/>
                </a:solidFill>
              </a:rPr>
              <a:t>NÁVRHY „Z HORA“</a:t>
            </a:r>
            <a:endParaRPr lang="sk-SK" dirty="0">
              <a:solidFill>
                <a:srgbClr val="8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14942" y="1357298"/>
            <a:ext cx="3929058" cy="5072098"/>
          </a:xfrm>
        </p:spPr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neriešené rozpory:</a:t>
            </a:r>
          </a:p>
          <a:p>
            <a:r>
              <a:rPr lang="sk-SK" dirty="0"/>
              <a:t>ž</a:t>
            </a:r>
            <a:r>
              <a:rPr lang="sk-SK" dirty="0" smtClean="0"/>
              <a:t>iví/mŕtvi</a:t>
            </a:r>
          </a:p>
          <a:p>
            <a:r>
              <a:rPr lang="sk-SK" dirty="0"/>
              <a:t>p</a:t>
            </a:r>
            <a:r>
              <a:rPr lang="sk-SK" dirty="0" smtClean="0"/>
              <a:t>ovinnosť/rovnosť</a:t>
            </a:r>
          </a:p>
          <a:p>
            <a:r>
              <a:rPr lang="sk-SK" dirty="0"/>
              <a:t>p</a:t>
            </a:r>
            <a:r>
              <a:rPr lang="sk-SK" dirty="0" smtClean="0"/>
              <a:t>rávo/chaos</a:t>
            </a:r>
          </a:p>
          <a:p>
            <a:r>
              <a:rPr lang="sk-SK" b="1" dirty="0">
                <a:solidFill>
                  <a:srgbClr val="7030A0"/>
                </a:solidFill>
              </a:rPr>
              <a:t>n</a:t>
            </a:r>
            <a:r>
              <a:rPr lang="sk-SK" b="1" dirty="0" smtClean="0">
                <a:solidFill>
                  <a:srgbClr val="7030A0"/>
                </a:solidFill>
              </a:rPr>
              <a:t>eriešené otázky:</a:t>
            </a:r>
          </a:p>
          <a:p>
            <a:r>
              <a:rPr lang="sk-SK" dirty="0"/>
              <a:t>l</a:t>
            </a:r>
            <a:r>
              <a:rPr lang="sk-SK" dirty="0" smtClean="0"/>
              <a:t>ogistiky</a:t>
            </a:r>
          </a:p>
          <a:p>
            <a:r>
              <a:rPr lang="sk-SK" dirty="0"/>
              <a:t>k</a:t>
            </a:r>
            <a:r>
              <a:rPr lang="sk-SK" dirty="0" smtClean="0"/>
              <a:t>ompetentnosti</a:t>
            </a:r>
          </a:p>
          <a:p>
            <a:r>
              <a:rPr lang="sk-SK" dirty="0" smtClean="0"/>
              <a:t>nákladovosti</a:t>
            </a:r>
            <a:endParaRPr lang="sk-SK" dirty="0"/>
          </a:p>
        </p:txBody>
      </p:sp>
      <p:pic>
        <p:nvPicPr>
          <p:cNvPr id="5" name="Obrázok 4" descr="Bez názv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6"/>
            <a:ext cx="5095790" cy="550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800000"/>
                </a:solidFill>
              </a:rPr>
              <a:t>ZASE PROBLÉMY ?</a:t>
            </a:r>
            <a:endParaRPr lang="sk-SK" dirty="0">
              <a:solidFill>
                <a:srgbClr val="80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/>
          <a:lstStyle/>
          <a:p>
            <a:r>
              <a:rPr lang="sk-SK" b="1" dirty="0"/>
              <a:t>d</a:t>
            </a:r>
            <a:r>
              <a:rPr lang="sk-SK" b="1" dirty="0" smtClean="0"/>
              <a:t>ôvod prečo práve VLD /VLDD  </a:t>
            </a:r>
            <a:r>
              <a:rPr lang="sk-SK" dirty="0" smtClean="0"/>
              <a:t>        (kapacitné a kvalifikačné predpoklady?)</a:t>
            </a:r>
          </a:p>
          <a:p>
            <a:r>
              <a:rPr lang="sk-SK" b="1" dirty="0" smtClean="0"/>
              <a:t>kolízia ZS a prehliadania mŕtvych</a:t>
            </a:r>
          </a:p>
          <a:p>
            <a:r>
              <a:rPr lang="sk-SK" b="1" dirty="0"/>
              <a:t>n</a:t>
            </a:r>
            <a:r>
              <a:rPr lang="sk-SK" b="1" dirty="0" smtClean="0"/>
              <a:t>áklady </a:t>
            </a:r>
            <a:r>
              <a:rPr lang="sk-SK" dirty="0" smtClean="0"/>
              <a:t> (UDZS / poskytovateľ / pacient?) </a:t>
            </a:r>
          </a:p>
          <a:p>
            <a:r>
              <a:rPr lang="sk-SK" b="1" dirty="0" smtClean="0"/>
              <a:t>bezradnosť   </a:t>
            </a:r>
            <a:r>
              <a:rPr lang="sk-SK" dirty="0" smtClean="0"/>
              <a:t>                                                           - paralelný dobrovoľný systém prehliadok         - „zdravotná starostlivosť má prednosť“ (navrhovateľ pripúšťa </a:t>
            </a:r>
            <a:r>
              <a:rPr lang="sk-SK" smtClean="0"/>
              <a:t>zlyhanie systému)</a:t>
            </a:r>
            <a:endParaRPr lang="sk-SK" dirty="0" smtClean="0"/>
          </a:p>
          <a:p>
            <a:r>
              <a:rPr lang="sk-SK" b="1" dirty="0"/>
              <a:t>p</a:t>
            </a:r>
            <a:r>
              <a:rPr lang="sk-SK" b="1" dirty="0" smtClean="0"/>
              <a:t>rehliadka</a:t>
            </a:r>
            <a:r>
              <a:rPr lang="sk-SK" dirty="0" smtClean="0"/>
              <a:t> = činnosť vo verejnom záujme</a:t>
            </a:r>
            <a:endParaRPr lang="sk-SK" dirty="0"/>
          </a:p>
        </p:txBody>
      </p:sp>
      <p:pic>
        <p:nvPicPr>
          <p:cNvPr id="6" name="Obrázok 5" descr="index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64" y="35716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809</Words>
  <Application>Microsoft Office PowerPoint</Application>
  <PresentationFormat>Prezentácia na obrazovke (4:3)</PresentationFormat>
  <Paragraphs>97</Paragraphs>
  <Slides>16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                                                   WORKSHOP  prehliadky mŕtvych tiel metodické usmernenie, úskalia pri prehliadke a určenie správneho postupu ...ako ďalej? </vt:lpstr>
      <vt:lpstr>www.zvld.sk  zvldsr@gmail.com www.facebook.com/zvldsr </vt:lpstr>
      <vt:lpstr>Ako ďalej s prehliadkami mŕtvych vážení kolegovia? 1. ako všeobecný lekár pre dospelých chcem prehliadať najmenej za 60,-EUR za výkon + náhradu za dopravu 2. nechcem prehliadať, peniaze ma nezaujímajú 3. nech sú povinní prehliadať všetci lekári na Slovensku</vt:lpstr>
      <vt:lpstr>LEGISLATÍVNY RÁMEC PREHLIADOK</vt:lpstr>
      <vt:lpstr>PROBLÉMY = PRÁVNA NEISTOTA</vt:lpstr>
      <vt:lpstr>KVÍZ: otázka č.2 </vt:lpstr>
      <vt:lpstr>KVÍZ: otázka č.3 </vt:lpstr>
      <vt:lpstr>NÁVRHY „Z HORA“</vt:lpstr>
      <vt:lpstr>ZASE PROBLÉMY ?</vt:lpstr>
      <vt:lpstr>KVÍZ: otázka č.4 </vt:lpstr>
      <vt:lpstr>KVÍZ: otázka č.5 </vt:lpstr>
      <vt:lpstr>KVÍZ: otázka č.6 </vt:lpstr>
      <vt:lpstr>KVÍZ: otázka č.7 </vt:lpstr>
      <vt:lpstr>KVÍZ: otázka č.8 </vt:lpstr>
      <vt:lpstr>KVÍZ: otázka č.9 </vt:lpstr>
      <vt:lpstr>NA ZÁVER?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 prehliadky mŕtvych tiel metodické usmernenie, úskalia pri prehliadke a určenie správneho postupu ...a ako ďalej?</dc:title>
  <dc:creator>Promeda</dc:creator>
  <cp:lastModifiedBy>Promeda</cp:lastModifiedBy>
  <cp:revision>37</cp:revision>
  <dcterms:created xsi:type="dcterms:W3CDTF">2017-04-30T08:29:58Z</dcterms:created>
  <dcterms:modified xsi:type="dcterms:W3CDTF">2017-05-05T09:55:52Z</dcterms:modified>
</cp:coreProperties>
</file>