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2E3A"/>
    <a:srgbClr val="95455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69551" autoAdjust="0"/>
  </p:normalViewPr>
  <p:slideViewPr>
    <p:cSldViewPr>
      <p:cViewPr varScale="1">
        <p:scale>
          <a:sx n="45" d="100"/>
          <a:sy n="45" d="100"/>
        </p:scale>
        <p:origin x="-18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CF518E-3908-47E1-AC5D-919856803EAA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4A9D4DF5-834F-4628-8681-7A23216D5C89}">
      <dgm:prSet phldrT="[Text]"/>
      <dgm:spPr/>
      <dgm:t>
        <a:bodyPr/>
        <a:lstStyle/>
        <a:p>
          <a:r>
            <a:rPr lang="sk-SK" dirty="0" smtClean="0"/>
            <a:t>záujem</a:t>
          </a:r>
          <a:endParaRPr lang="sk-SK" dirty="0"/>
        </a:p>
      </dgm:t>
    </dgm:pt>
    <dgm:pt modelId="{6AFB3C30-2DBF-4004-BDC7-9F0E5F6CD655}" type="parTrans" cxnId="{BC31E4F2-CCE4-401C-8F2C-310548284E3D}">
      <dgm:prSet/>
      <dgm:spPr/>
      <dgm:t>
        <a:bodyPr/>
        <a:lstStyle/>
        <a:p>
          <a:endParaRPr lang="sk-SK"/>
        </a:p>
      </dgm:t>
    </dgm:pt>
    <dgm:pt modelId="{0B9C6617-6775-4BA5-BA29-BC7831EAB604}" type="sibTrans" cxnId="{BC31E4F2-CCE4-401C-8F2C-310548284E3D}">
      <dgm:prSet/>
      <dgm:spPr/>
      <dgm:t>
        <a:bodyPr/>
        <a:lstStyle/>
        <a:p>
          <a:endParaRPr lang="sk-SK"/>
        </a:p>
      </dgm:t>
    </dgm:pt>
    <dgm:pt modelId="{E62DA70D-FB01-499F-B8CC-336ADEFB2725}">
      <dgm:prSet phldrT="[Text]"/>
      <dgm:spPr/>
      <dgm:t>
        <a:bodyPr/>
        <a:lstStyle/>
        <a:p>
          <a:r>
            <a:rPr lang="sk-SK" dirty="0" smtClean="0"/>
            <a:t>donútenie</a:t>
          </a:r>
          <a:endParaRPr lang="sk-SK" dirty="0"/>
        </a:p>
      </dgm:t>
    </dgm:pt>
    <dgm:pt modelId="{CE2AADD3-983C-49D7-9B40-B0CDCE49B1DD}" type="parTrans" cxnId="{17013EE2-0FBB-4A86-9FD7-7BA38ADED200}">
      <dgm:prSet/>
      <dgm:spPr/>
      <dgm:t>
        <a:bodyPr/>
        <a:lstStyle/>
        <a:p>
          <a:endParaRPr lang="sk-SK"/>
        </a:p>
      </dgm:t>
    </dgm:pt>
    <dgm:pt modelId="{4D7AF29C-DCD8-45AC-A4A0-DC3D4F2E4239}" type="sibTrans" cxnId="{17013EE2-0FBB-4A86-9FD7-7BA38ADED200}">
      <dgm:prSet/>
      <dgm:spPr/>
      <dgm:t>
        <a:bodyPr/>
        <a:lstStyle/>
        <a:p>
          <a:endParaRPr lang="sk-SK"/>
        </a:p>
      </dgm:t>
    </dgm:pt>
    <dgm:pt modelId="{1F691F9B-6BF5-40F8-86AA-F86A6EDD852F}">
      <dgm:prSet phldrT="[Text]"/>
      <dgm:spPr/>
      <dgm:t>
        <a:bodyPr/>
        <a:lstStyle/>
        <a:p>
          <a:r>
            <a:rPr lang="sk-SK" dirty="0" smtClean="0"/>
            <a:t>ochota</a:t>
          </a:r>
          <a:endParaRPr lang="sk-SK" dirty="0"/>
        </a:p>
      </dgm:t>
    </dgm:pt>
    <dgm:pt modelId="{34A3C14F-68FE-4C0C-8DD5-325AF6339B2D}" type="parTrans" cxnId="{87309A9E-0B87-4089-8D71-44ACA017A1B3}">
      <dgm:prSet/>
      <dgm:spPr/>
      <dgm:t>
        <a:bodyPr/>
        <a:lstStyle/>
        <a:p>
          <a:endParaRPr lang="sk-SK"/>
        </a:p>
      </dgm:t>
    </dgm:pt>
    <dgm:pt modelId="{3DFC6F48-28CA-4A05-AB14-726FF2A55EEF}" type="sibTrans" cxnId="{87309A9E-0B87-4089-8D71-44ACA017A1B3}">
      <dgm:prSet/>
      <dgm:spPr/>
      <dgm:t>
        <a:bodyPr/>
        <a:lstStyle/>
        <a:p>
          <a:endParaRPr lang="sk-SK"/>
        </a:p>
      </dgm:t>
    </dgm:pt>
    <dgm:pt modelId="{A1DD6170-704A-4514-9C46-91D2F13CE12C}" type="pres">
      <dgm:prSet presAssocID="{78CF518E-3908-47E1-AC5D-919856803EA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ED9ED5E3-DF5F-48A8-B97F-FA0C58CE61A1}" type="pres">
      <dgm:prSet presAssocID="{4A9D4DF5-834F-4628-8681-7A23216D5C8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4A85754-E9A9-45AE-BC36-8A48EE65B91B}" type="pres">
      <dgm:prSet presAssocID="{0B9C6617-6775-4BA5-BA29-BC7831EAB604}" presName="sibTrans" presStyleLbl="sibTrans2D1" presStyleIdx="0" presStyleCnt="3"/>
      <dgm:spPr/>
      <dgm:t>
        <a:bodyPr/>
        <a:lstStyle/>
        <a:p>
          <a:endParaRPr lang="sk-SK"/>
        </a:p>
      </dgm:t>
    </dgm:pt>
    <dgm:pt modelId="{3DE4ED71-FA25-4010-816C-437DCA1D08DB}" type="pres">
      <dgm:prSet presAssocID="{0B9C6617-6775-4BA5-BA29-BC7831EAB604}" presName="connectorText" presStyleLbl="sibTrans2D1" presStyleIdx="0" presStyleCnt="3"/>
      <dgm:spPr/>
      <dgm:t>
        <a:bodyPr/>
        <a:lstStyle/>
        <a:p>
          <a:endParaRPr lang="sk-SK"/>
        </a:p>
      </dgm:t>
    </dgm:pt>
    <dgm:pt modelId="{058BB1CA-368F-4C19-A885-5DE947DEEEC3}" type="pres">
      <dgm:prSet presAssocID="{E62DA70D-FB01-499F-B8CC-336ADEFB272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62E88005-212F-4211-AAE2-386857278396}" type="pres">
      <dgm:prSet presAssocID="{4D7AF29C-DCD8-45AC-A4A0-DC3D4F2E4239}" presName="sibTrans" presStyleLbl="sibTrans2D1" presStyleIdx="1" presStyleCnt="3"/>
      <dgm:spPr/>
      <dgm:t>
        <a:bodyPr/>
        <a:lstStyle/>
        <a:p>
          <a:endParaRPr lang="sk-SK"/>
        </a:p>
      </dgm:t>
    </dgm:pt>
    <dgm:pt modelId="{98CBE73E-F02A-4B82-96F4-078786C8A5D6}" type="pres">
      <dgm:prSet presAssocID="{4D7AF29C-DCD8-45AC-A4A0-DC3D4F2E4239}" presName="connectorText" presStyleLbl="sibTrans2D1" presStyleIdx="1" presStyleCnt="3"/>
      <dgm:spPr/>
      <dgm:t>
        <a:bodyPr/>
        <a:lstStyle/>
        <a:p>
          <a:endParaRPr lang="sk-SK"/>
        </a:p>
      </dgm:t>
    </dgm:pt>
    <dgm:pt modelId="{701E149C-C2E1-4DF2-A1D6-9D23388A4EDD}" type="pres">
      <dgm:prSet presAssocID="{1F691F9B-6BF5-40F8-86AA-F86A6EDD852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ED88D4C9-D598-46C8-B9A1-4BDCA777FC8D}" type="pres">
      <dgm:prSet presAssocID="{3DFC6F48-28CA-4A05-AB14-726FF2A55EEF}" presName="sibTrans" presStyleLbl="sibTrans2D1" presStyleIdx="2" presStyleCnt="3"/>
      <dgm:spPr/>
      <dgm:t>
        <a:bodyPr/>
        <a:lstStyle/>
        <a:p>
          <a:endParaRPr lang="sk-SK"/>
        </a:p>
      </dgm:t>
    </dgm:pt>
    <dgm:pt modelId="{943C8300-2C3C-4DD4-87D2-7FB7D2B183FE}" type="pres">
      <dgm:prSet presAssocID="{3DFC6F48-28CA-4A05-AB14-726FF2A55EEF}" presName="connectorText" presStyleLbl="sibTrans2D1" presStyleIdx="2" presStyleCnt="3"/>
      <dgm:spPr/>
      <dgm:t>
        <a:bodyPr/>
        <a:lstStyle/>
        <a:p>
          <a:endParaRPr lang="sk-SK"/>
        </a:p>
      </dgm:t>
    </dgm:pt>
  </dgm:ptLst>
  <dgm:cxnLst>
    <dgm:cxn modelId="{BC31E4F2-CCE4-401C-8F2C-310548284E3D}" srcId="{78CF518E-3908-47E1-AC5D-919856803EAA}" destId="{4A9D4DF5-834F-4628-8681-7A23216D5C89}" srcOrd="0" destOrd="0" parTransId="{6AFB3C30-2DBF-4004-BDC7-9F0E5F6CD655}" sibTransId="{0B9C6617-6775-4BA5-BA29-BC7831EAB604}"/>
    <dgm:cxn modelId="{5E24D966-012E-4923-B1DD-A858384BC9D3}" type="presOf" srcId="{E62DA70D-FB01-499F-B8CC-336ADEFB2725}" destId="{058BB1CA-368F-4C19-A885-5DE947DEEEC3}" srcOrd="0" destOrd="0" presId="urn:microsoft.com/office/officeart/2005/8/layout/cycle7"/>
    <dgm:cxn modelId="{84991245-DB6E-417D-8558-72C3FE779C86}" type="presOf" srcId="{4D7AF29C-DCD8-45AC-A4A0-DC3D4F2E4239}" destId="{62E88005-212F-4211-AAE2-386857278396}" srcOrd="0" destOrd="0" presId="urn:microsoft.com/office/officeart/2005/8/layout/cycle7"/>
    <dgm:cxn modelId="{87309A9E-0B87-4089-8D71-44ACA017A1B3}" srcId="{78CF518E-3908-47E1-AC5D-919856803EAA}" destId="{1F691F9B-6BF5-40F8-86AA-F86A6EDD852F}" srcOrd="2" destOrd="0" parTransId="{34A3C14F-68FE-4C0C-8DD5-325AF6339B2D}" sibTransId="{3DFC6F48-28CA-4A05-AB14-726FF2A55EEF}"/>
    <dgm:cxn modelId="{986F091C-7AFC-4119-9040-4699EB0AEB8C}" type="presOf" srcId="{4D7AF29C-DCD8-45AC-A4A0-DC3D4F2E4239}" destId="{98CBE73E-F02A-4B82-96F4-078786C8A5D6}" srcOrd="1" destOrd="0" presId="urn:microsoft.com/office/officeart/2005/8/layout/cycle7"/>
    <dgm:cxn modelId="{17013EE2-0FBB-4A86-9FD7-7BA38ADED200}" srcId="{78CF518E-3908-47E1-AC5D-919856803EAA}" destId="{E62DA70D-FB01-499F-B8CC-336ADEFB2725}" srcOrd="1" destOrd="0" parTransId="{CE2AADD3-983C-49D7-9B40-B0CDCE49B1DD}" sibTransId="{4D7AF29C-DCD8-45AC-A4A0-DC3D4F2E4239}"/>
    <dgm:cxn modelId="{EC2F22AC-EEBA-4E11-8AF6-A21B735E18DB}" type="presOf" srcId="{0B9C6617-6775-4BA5-BA29-BC7831EAB604}" destId="{3DE4ED71-FA25-4010-816C-437DCA1D08DB}" srcOrd="1" destOrd="0" presId="urn:microsoft.com/office/officeart/2005/8/layout/cycle7"/>
    <dgm:cxn modelId="{B2F163D6-C1F7-41A1-8B3B-C3F41369F938}" type="presOf" srcId="{0B9C6617-6775-4BA5-BA29-BC7831EAB604}" destId="{84A85754-E9A9-45AE-BC36-8A48EE65B91B}" srcOrd="0" destOrd="0" presId="urn:microsoft.com/office/officeart/2005/8/layout/cycle7"/>
    <dgm:cxn modelId="{4571F380-C567-4C55-A824-4DB6E1229DED}" type="presOf" srcId="{3DFC6F48-28CA-4A05-AB14-726FF2A55EEF}" destId="{943C8300-2C3C-4DD4-87D2-7FB7D2B183FE}" srcOrd="1" destOrd="0" presId="urn:microsoft.com/office/officeart/2005/8/layout/cycle7"/>
    <dgm:cxn modelId="{17C4D123-85BD-4FD7-8CCE-946D3B673586}" type="presOf" srcId="{4A9D4DF5-834F-4628-8681-7A23216D5C89}" destId="{ED9ED5E3-DF5F-48A8-B97F-FA0C58CE61A1}" srcOrd="0" destOrd="0" presId="urn:microsoft.com/office/officeart/2005/8/layout/cycle7"/>
    <dgm:cxn modelId="{24C8C564-8D88-4C3E-A8CE-855CC60848DD}" type="presOf" srcId="{1F691F9B-6BF5-40F8-86AA-F86A6EDD852F}" destId="{701E149C-C2E1-4DF2-A1D6-9D23388A4EDD}" srcOrd="0" destOrd="0" presId="urn:microsoft.com/office/officeart/2005/8/layout/cycle7"/>
    <dgm:cxn modelId="{F9826B7E-79AD-451C-BFC2-4D2672398308}" type="presOf" srcId="{3DFC6F48-28CA-4A05-AB14-726FF2A55EEF}" destId="{ED88D4C9-D598-46C8-B9A1-4BDCA777FC8D}" srcOrd="0" destOrd="0" presId="urn:microsoft.com/office/officeart/2005/8/layout/cycle7"/>
    <dgm:cxn modelId="{6F8AF54D-BA99-4F69-8FA4-C8E4544A2ADA}" type="presOf" srcId="{78CF518E-3908-47E1-AC5D-919856803EAA}" destId="{A1DD6170-704A-4514-9C46-91D2F13CE12C}" srcOrd="0" destOrd="0" presId="urn:microsoft.com/office/officeart/2005/8/layout/cycle7"/>
    <dgm:cxn modelId="{92361E2C-4A61-4890-8E74-57BB99035D35}" type="presParOf" srcId="{A1DD6170-704A-4514-9C46-91D2F13CE12C}" destId="{ED9ED5E3-DF5F-48A8-B97F-FA0C58CE61A1}" srcOrd="0" destOrd="0" presId="urn:microsoft.com/office/officeart/2005/8/layout/cycle7"/>
    <dgm:cxn modelId="{29CD433B-C06D-4505-9A80-2DE38CF17F2E}" type="presParOf" srcId="{A1DD6170-704A-4514-9C46-91D2F13CE12C}" destId="{84A85754-E9A9-45AE-BC36-8A48EE65B91B}" srcOrd="1" destOrd="0" presId="urn:microsoft.com/office/officeart/2005/8/layout/cycle7"/>
    <dgm:cxn modelId="{C68234EC-2A44-4CFB-AFC2-4112E9B81753}" type="presParOf" srcId="{84A85754-E9A9-45AE-BC36-8A48EE65B91B}" destId="{3DE4ED71-FA25-4010-816C-437DCA1D08DB}" srcOrd="0" destOrd="0" presId="urn:microsoft.com/office/officeart/2005/8/layout/cycle7"/>
    <dgm:cxn modelId="{DF588EE8-B955-4C58-A615-478827046FAF}" type="presParOf" srcId="{A1DD6170-704A-4514-9C46-91D2F13CE12C}" destId="{058BB1CA-368F-4C19-A885-5DE947DEEEC3}" srcOrd="2" destOrd="0" presId="urn:microsoft.com/office/officeart/2005/8/layout/cycle7"/>
    <dgm:cxn modelId="{61014762-ACF2-420D-8453-386B36B10D54}" type="presParOf" srcId="{A1DD6170-704A-4514-9C46-91D2F13CE12C}" destId="{62E88005-212F-4211-AAE2-386857278396}" srcOrd="3" destOrd="0" presId="urn:microsoft.com/office/officeart/2005/8/layout/cycle7"/>
    <dgm:cxn modelId="{CF142452-2162-497F-8921-F114F59FB21A}" type="presParOf" srcId="{62E88005-212F-4211-AAE2-386857278396}" destId="{98CBE73E-F02A-4B82-96F4-078786C8A5D6}" srcOrd="0" destOrd="0" presId="urn:microsoft.com/office/officeart/2005/8/layout/cycle7"/>
    <dgm:cxn modelId="{6A58043E-80CD-4DB4-95F5-7B4E771BDB7D}" type="presParOf" srcId="{A1DD6170-704A-4514-9C46-91D2F13CE12C}" destId="{701E149C-C2E1-4DF2-A1D6-9D23388A4EDD}" srcOrd="4" destOrd="0" presId="urn:microsoft.com/office/officeart/2005/8/layout/cycle7"/>
    <dgm:cxn modelId="{3DBF81E1-756B-433B-BA51-7CA953EF86E6}" type="presParOf" srcId="{A1DD6170-704A-4514-9C46-91D2F13CE12C}" destId="{ED88D4C9-D598-46C8-B9A1-4BDCA777FC8D}" srcOrd="5" destOrd="0" presId="urn:microsoft.com/office/officeart/2005/8/layout/cycle7"/>
    <dgm:cxn modelId="{BC438CF9-6E28-409A-8E30-9310276A579A}" type="presParOf" srcId="{ED88D4C9-D598-46C8-B9A1-4BDCA777FC8D}" destId="{943C8300-2C3C-4DD4-87D2-7FB7D2B183FE}" srcOrd="0" destOrd="0" presId="urn:microsoft.com/office/officeart/2005/8/layout/cycle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57AEA-68BB-46FA-8DD0-2C5112BF626D}" type="datetimeFigureOut">
              <a:rPr lang="sk-SK" smtClean="0"/>
              <a:pPr/>
              <a:t>24. 3. 2018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075AA-8C61-4D37-A603-72AD78B092AD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(predstaviť sa a poďakovať kolegom za prítomnosť)</a:t>
            </a:r>
          </a:p>
          <a:p>
            <a:endParaRPr lang="sk-SK" dirty="0" smtClean="0"/>
          </a:p>
          <a:p>
            <a:r>
              <a:rPr lang="sk-SK" dirty="0" smtClean="0"/>
              <a:t>Vážené</a:t>
            </a:r>
            <a:r>
              <a:rPr lang="sk-SK" baseline="0" dirty="0" smtClean="0"/>
              <a:t> kolegyne a kolegovia,</a:t>
            </a:r>
          </a:p>
          <a:p>
            <a:r>
              <a:rPr lang="sk-SK" baseline="0" dirty="0" smtClean="0"/>
              <a:t>ZVLD SR reaguje </a:t>
            </a:r>
            <a:r>
              <a:rPr lang="sk-SK" b="1" baseline="0" dirty="0" smtClean="0"/>
              <a:t>praktickým riešením na obavy VLD </a:t>
            </a:r>
            <a:r>
              <a:rPr lang="sk-SK" baseline="0" dirty="0" smtClean="0"/>
              <a:t>z toho, čo nás čaká od 01.07.18 v súvislosti s účinnosťou právnej úpravy o APS.</a:t>
            </a:r>
          </a:p>
          <a:p>
            <a:r>
              <a:rPr lang="sk-SK" baseline="0" dirty="0" smtClean="0"/>
              <a:t>Riešenie ZVLD SR chráni VLD v záujme verejnej kontroly verejných zdrojov určených pre VLD ako vykonávateľov APS.</a:t>
            </a:r>
          </a:p>
          <a:p>
            <a:r>
              <a:rPr lang="sk-SK" baseline="0" dirty="0" smtClean="0"/>
              <a:t>Máme konkrétne skúsenosti s poskytovaním LSPP pre dospelých a za prácu lekára a sestry uhrádzame 30,- EUR celkovej ceny práce.</a:t>
            </a:r>
          </a:p>
          <a:p>
            <a:endParaRPr lang="sk-SK" baseline="0" dirty="0" smtClean="0"/>
          </a:p>
          <a:p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Naše dnešné stretnutie vám má poskytnúť štruktúrovanú informáciu o APS, a vysvetliť také riešenie, aby vo vašom okrese nik z vás na APS nedoplácal, a aby ste boli ochránení pred akýmkoľvek nátlakom zo strany organizátora APS, alebo zo strany verejnej správy. Cieľom je, aby APS pre pacienta vo vašom okrese fungovala, ako o to máte záujem. </a:t>
            </a:r>
            <a:fld id="{46087529-44B8-4716-95F1-B9CBB8CCC149}" type="slidenum">
              <a:rPr lang="sk-SK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/>
              <a:t>1</a:t>
            </a:fld>
            <a:endParaRPr lang="sk-SK" baseline="0" dirty="0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075AA-8C61-4D37-A603-72AD78B092AD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(len prečítať </a:t>
            </a:r>
            <a:r>
              <a:rPr lang="sk-SK" dirty="0" err="1" smtClean="0"/>
              <a:t>slide</a:t>
            </a:r>
            <a:r>
              <a:rPr lang="sk-SK" dirty="0" smtClean="0"/>
              <a:t>)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075AA-8C61-4D37-A603-72AD78B092AD}" type="slidenum">
              <a:rPr lang="sk-SK" smtClean="0"/>
              <a:pPr/>
              <a:t>10</a:t>
            </a:fld>
            <a:endParaRPr lang="sk-S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(prečítať </a:t>
            </a:r>
            <a:r>
              <a:rPr lang="sk-SK" dirty="0" err="1" smtClean="0"/>
              <a:t>slide</a:t>
            </a:r>
            <a:r>
              <a:rPr lang="sk-SK" dirty="0" smtClean="0"/>
              <a:t>)</a:t>
            </a:r>
          </a:p>
          <a:p>
            <a:endParaRPr lang="sk-SK" dirty="0" smtClean="0"/>
          </a:p>
          <a:p>
            <a:r>
              <a:rPr lang="sk-SK" dirty="0" smtClean="0"/>
              <a:t>...to</a:t>
            </a:r>
            <a:r>
              <a:rPr lang="sk-SK" baseline="0" dirty="0" smtClean="0"/>
              <a:t> je to podstatné, čo je obsahom zmluvy o personálnom zabezpečení.</a:t>
            </a:r>
          </a:p>
          <a:p>
            <a:r>
              <a:rPr lang="sk-SK" baseline="0" dirty="0" smtClean="0"/>
              <a:t>V tejto, ako aj ostatných zmluvách je </a:t>
            </a:r>
            <a:r>
              <a:rPr lang="sk-SK" baseline="0" dirty="0" err="1" smtClean="0"/>
              <a:t>zabezpečovateľom</a:t>
            </a:r>
            <a:r>
              <a:rPr lang="sk-SK" baseline="0" dirty="0" smtClean="0"/>
              <a:t> LSPP </a:t>
            </a:r>
            <a:r>
              <a:rPr lang="sk-SK" baseline="0" dirty="0" err="1" smtClean="0"/>
              <a:t>n.o</a:t>
            </a:r>
            <a:r>
              <a:rPr lang="sk-SK" baseline="0" dirty="0" smtClean="0"/>
              <a:t>. </a:t>
            </a:r>
          </a:p>
          <a:p>
            <a:r>
              <a:rPr lang="sk-SK" baseline="0" dirty="0" smtClean="0"/>
              <a:t>Celú zmluvu, ako právne relevantný prejav vôle o uzavretie tejto zmluvy zo strany LSPP </a:t>
            </a:r>
            <a:r>
              <a:rPr lang="sk-SK" baseline="0" dirty="0" err="1" smtClean="0"/>
              <a:t>n.o</a:t>
            </a:r>
            <a:r>
              <a:rPr lang="sk-SK" baseline="0" dirty="0" smtClean="0"/>
              <a:t>. si môžeme pozrieť po skončení prezentácie.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075AA-8C61-4D37-A603-72AD78B092AD}" type="slidenum">
              <a:rPr lang="sk-SK" smtClean="0"/>
              <a:pPr/>
              <a:t>11</a:t>
            </a:fld>
            <a:endParaRPr lang="sk-S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(prečítať </a:t>
            </a:r>
            <a:r>
              <a:rPr lang="sk-SK" dirty="0" err="1" smtClean="0"/>
              <a:t>slide</a:t>
            </a:r>
            <a:r>
              <a:rPr lang="sk-SK" dirty="0" smtClean="0"/>
              <a:t>)</a:t>
            </a:r>
          </a:p>
          <a:p>
            <a:endParaRPr lang="sk-SK" dirty="0" smtClean="0"/>
          </a:p>
          <a:p>
            <a:r>
              <a:rPr lang="sk-SK" dirty="0" smtClean="0"/>
              <a:t>...to</a:t>
            </a:r>
            <a:r>
              <a:rPr lang="sk-SK" baseline="0" dirty="0" smtClean="0"/>
              <a:t> je to podstatné, čo je obsahom zmluvy o výkone APS.</a:t>
            </a:r>
          </a:p>
          <a:p>
            <a:r>
              <a:rPr lang="sk-SK" baseline="0" dirty="0" smtClean="0"/>
              <a:t>Znova pripomínam, že ako aj v ostatných zmluvách je </a:t>
            </a:r>
            <a:r>
              <a:rPr lang="sk-SK" baseline="0" dirty="0" err="1" smtClean="0"/>
              <a:t>zabezpečovateľom</a:t>
            </a:r>
            <a:r>
              <a:rPr lang="sk-SK" baseline="0" dirty="0" smtClean="0"/>
              <a:t> LSPP </a:t>
            </a:r>
            <a:r>
              <a:rPr lang="sk-SK" baseline="0" dirty="0" err="1" smtClean="0"/>
              <a:t>n.o</a:t>
            </a:r>
            <a:r>
              <a:rPr lang="sk-SK" baseline="0" dirty="0" smtClean="0"/>
              <a:t>. </a:t>
            </a:r>
          </a:p>
          <a:p>
            <a:r>
              <a:rPr lang="sk-SK" baseline="0" dirty="0" smtClean="0"/>
              <a:t>Celú zmluvu, ako právne relevantný prejav vôle o uzavretie tejto zmluvy zo strany LSPP </a:t>
            </a:r>
            <a:r>
              <a:rPr lang="sk-SK" baseline="0" dirty="0" err="1" smtClean="0"/>
              <a:t>n.o</a:t>
            </a:r>
            <a:r>
              <a:rPr lang="sk-SK" baseline="0" dirty="0" smtClean="0"/>
              <a:t>. si môžeme pozrieť po skončení prezentácie.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075AA-8C61-4D37-A603-72AD78B092AD}" type="slidenum">
              <a:rPr lang="sk-SK" smtClean="0"/>
              <a:pPr/>
              <a:t>12</a:t>
            </a:fld>
            <a:endParaRPr lang="sk-S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(</a:t>
            </a:r>
            <a:r>
              <a:rPr lang="sk-SK" dirty="0" err="1" smtClean="0"/>
              <a:t>prečtať</a:t>
            </a:r>
            <a:r>
              <a:rPr lang="sk-SK" dirty="0" smtClean="0"/>
              <a:t> </a:t>
            </a:r>
            <a:r>
              <a:rPr lang="sk-SK" dirty="0" err="1" smtClean="0"/>
              <a:t>slide</a:t>
            </a:r>
            <a:r>
              <a:rPr lang="sk-SK" dirty="0" smtClean="0"/>
              <a:t>)</a:t>
            </a:r>
          </a:p>
          <a:p>
            <a:r>
              <a:rPr lang="sk-SK" dirty="0" smtClean="0"/>
              <a:t>...pritom si </a:t>
            </a:r>
            <a:r>
              <a:rPr lang="sk-SK" dirty="0" err="1" smtClean="0"/>
              <a:t>zabezpečovateľ</a:t>
            </a:r>
            <a:r>
              <a:rPr lang="sk-SK" dirty="0" smtClean="0"/>
              <a:t> účtuje u</a:t>
            </a:r>
            <a:r>
              <a:rPr lang="sk-SK" baseline="0" dirty="0" smtClean="0"/>
              <a:t> objednávateľa zmluvnú cenu. Celková cena za náhradné personálne zabezpečenie je teda generovaná z položky, ktorú </a:t>
            </a:r>
            <a:r>
              <a:rPr lang="sk-SK" baseline="0" dirty="0" err="1" smtClean="0"/>
              <a:t>zabezpečovateľ</a:t>
            </a:r>
            <a:r>
              <a:rPr lang="sk-SK" baseline="0" dirty="0" smtClean="0"/>
              <a:t> uhrádza aktívnym vykonávateľom = </a:t>
            </a:r>
            <a:r>
              <a:rPr lang="sk-SK" b="1" baseline="0" dirty="0" smtClean="0"/>
              <a:t>16,- EUR/hod</a:t>
            </a:r>
            <a:r>
              <a:rPr lang="sk-SK" baseline="0" dirty="0" smtClean="0"/>
              <a:t>. a položky, ktorou je zmluvná </a:t>
            </a:r>
            <a:r>
              <a:rPr lang="sk-SK" b="1" baseline="0" dirty="0" smtClean="0"/>
              <a:t>cena = 4,-EUR/hod</a:t>
            </a:r>
            <a:r>
              <a:rPr lang="sk-SK" baseline="0" dirty="0" smtClean="0"/>
              <a:t>. </a:t>
            </a:r>
          </a:p>
          <a:p>
            <a:r>
              <a:rPr lang="sk-SK" b="1" baseline="0" dirty="0" smtClean="0"/>
              <a:t>Spolu teda platí objednávateľ </a:t>
            </a:r>
            <a:r>
              <a:rPr lang="sk-SK" b="1" baseline="0" dirty="0" err="1" smtClean="0"/>
              <a:t>zabezpečovateľovi</a:t>
            </a:r>
            <a:r>
              <a:rPr lang="sk-SK" b="1" baseline="0" dirty="0" smtClean="0"/>
              <a:t> 20,-EUR/ hod</a:t>
            </a:r>
            <a:r>
              <a:rPr lang="sk-SK" baseline="0" dirty="0" smtClean="0"/>
              <a:t>. Objednávateľ je povinný v prípade záujmu vystaviť písomnú objednávku najmenej na 3 mesiace vopred a následne sa objednávka predlžuje vždy o nasledujúci kalendárny mesiac, pokiaľ objednávateľ objednanie náhradného personálneho zabezpečenia písomne nezruší.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075AA-8C61-4D37-A603-72AD78B092AD}" type="slidenum">
              <a:rPr lang="sk-SK" smtClean="0"/>
              <a:pPr/>
              <a:t>13</a:t>
            </a:fld>
            <a:endParaRPr lang="sk-S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(poďakovanie za pozornosť)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075AA-8C61-4D37-A603-72AD78B092AD}" type="slidenum">
              <a:rPr lang="sk-SK" smtClean="0"/>
              <a:pPr/>
              <a:t>14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...len</a:t>
            </a:r>
            <a:r>
              <a:rPr lang="sk-SK" baseline="0" dirty="0" smtClean="0"/>
              <a:t> aby bolo jasné, že v</a:t>
            </a:r>
            <a:r>
              <a:rPr lang="sk-SK" dirty="0" smtClean="0"/>
              <a:t>ieme o čom sa bavíme.</a:t>
            </a:r>
          </a:p>
          <a:p>
            <a:r>
              <a:rPr lang="sk-SK" dirty="0" smtClean="0"/>
              <a:t>Podrobnosti a súvislosti si uvedieme v komentári nasledujúcich </a:t>
            </a:r>
            <a:r>
              <a:rPr lang="sk-SK" dirty="0" err="1" smtClean="0"/>
              <a:t>slidov</a:t>
            </a:r>
            <a:r>
              <a:rPr lang="sk-SK" dirty="0" smtClean="0"/>
              <a:t>.</a:t>
            </a:r>
          </a:p>
          <a:p>
            <a:endParaRPr lang="sk-SK" dirty="0" smtClean="0"/>
          </a:p>
          <a:p>
            <a:r>
              <a:rPr lang="sk-SK" dirty="0" smtClean="0"/>
              <a:t>APS je teda definovaná</a:t>
            </a:r>
            <a:r>
              <a:rPr lang="sk-SK" baseline="0" dirty="0" smtClean="0"/>
              <a:t> v zák.576/2004 v §2, ods.2 ako „</a:t>
            </a:r>
            <a:r>
              <a:rPr lang="sk-SK" dirty="0" smtClean="0"/>
              <a:t>zdravotná starostlivosť, ktorou sa zabezpečuje dostupnosť zdravotnej starostlivosti v rozsahu poskytovania všeobecnej ambulantnej starostlivosti pri náhlej zmene zdravotného stavu osoby, ktorá bezprostredne neohrozuje jej život alebo bezprostredne neohrozuje niektorú zo základných životných funkcií“.</a:t>
            </a:r>
            <a:r>
              <a:rPr lang="sk-SK" baseline="0" dirty="0" smtClean="0"/>
              <a:t> 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075AA-8C61-4D37-A603-72AD78B092AD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(prečítať </a:t>
            </a:r>
            <a:r>
              <a:rPr lang="sk-SK" dirty="0" err="1" smtClean="0"/>
              <a:t>slide</a:t>
            </a:r>
            <a:r>
              <a:rPr lang="sk-SK" dirty="0" smtClean="0"/>
              <a:t>)</a:t>
            </a:r>
          </a:p>
          <a:p>
            <a:endParaRPr lang="sk-SK" dirty="0" smtClean="0"/>
          </a:p>
          <a:p>
            <a:r>
              <a:rPr lang="sk-SK" dirty="0" smtClean="0"/>
              <a:t>APS bude prevádzkovať organizátor, ktorý bude úspešný vo výberových konaniach, ktorému </a:t>
            </a:r>
            <a:r>
              <a:rPr lang="sk-SK" b="1" dirty="0" smtClean="0"/>
              <a:t>MZ SR vydá</a:t>
            </a:r>
            <a:r>
              <a:rPr lang="sk-SK" b="1" baseline="0" dirty="0" smtClean="0"/>
              <a:t> povolenie </a:t>
            </a:r>
            <a:r>
              <a:rPr lang="sk-SK" baseline="0" dirty="0" smtClean="0"/>
              <a:t>(§12, ods.14 a §14a, ods. 15 58/2004 </a:t>
            </a:r>
            <a:r>
              <a:rPr lang="sk-SK" baseline="0" dirty="0" err="1" smtClean="0"/>
              <a:t>z.z</a:t>
            </a:r>
            <a:r>
              <a:rPr lang="sk-SK" baseline="0" dirty="0" smtClean="0"/>
              <a:t>.) </a:t>
            </a:r>
            <a:r>
              <a:rPr lang="sk-SK" b="1" baseline="0" dirty="0" smtClean="0"/>
              <a:t>na 6 rokov </a:t>
            </a:r>
            <a:r>
              <a:rPr lang="sk-SK" baseline="0" dirty="0" smtClean="0"/>
              <a:t>(§15, ods.2, 578/2004).</a:t>
            </a:r>
          </a:p>
          <a:p>
            <a:endParaRPr lang="sk-SK" baseline="0" dirty="0" smtClean="0"/>
          </a:p>
          <a:p>
            <a:r>
              <a:rPr lang="sk-SK" baseline="0" dirty="0" smtClean="0"/>
              <a:t>Ak sa do VK nik neprihlási 2x po sebe (2. kolo musí byť do 6 mesiacov, teda aj „zajtra“ po neúspešnom VK, alebo ak sa nik neprihlásil), MZ SR </a:t>
            </a:r>
            <a:r>
              <a:rPr lang="sk-SK" b="1" baseline="0" dirty="0" smtClean="0"/>
              <a:t>môže dočasne určiť organizátora poverením</a:t>
            </a:r>
            <a:r>
              <a:rPr lang="sk-SK" baseline="0" dirty="0" smtClean="0"/>
              <a:t>, po vzájomnej dohode s týmto organizátorom (§14a, ods.18 578/2004).  </a:t>
            </a:r>
          </a:p>
          <a:p>
            <a:r>
              <a:rPr lang="sk-SK" baseline="0" dirty="0" smtClean="0"/>
              <a:t>Povereným organizátorom môže byť iný organizátor (zo susedného okresu), poskytovateľ ústavnej starostlivosti, ktorý prevádzkuje APS v spádovom území pevného bodu, alebo poskytovateľovi všeobecnej ambulantnej starostlivosti v spádovom území daného pevného bodu.</a:t>
            </a:r>
          </a:p>
          <a:p>
            <a:endParaRPr lang="sk-SK" dirty="0" smtClean="0"/>
          </a:p>
          <a:p>
            <a:r>
              <a:rPr lang="sk-SK" b="1" dirty="0" smtClean="0"/>
              <a:t>Poverenie na dočasné prevádzkovanie ambulancie pevnej ambulantnej pohotovostnej služby sa považuje za povolenie na prevádzkovanie ambulancie pevnej ambulantnej pohotovostnej služby podľa § 12 ods. 14 </a:t>
            </a:r>
            <a:r>
              <a:rPr lang="sk-SK" baseline="0" dirty="0" smtClean="0"/>
              <a:t>(§14a, ods.19 578/2004)</a:t>
            </a:r>
            <a:r>
              <a:rPr lang="sk-SK" b="1" dirty="0" smtClean="0"/>
              <a:t>. </a:t>
            </a:r>
          </a:p>
          <a:p>
            <a:r>
              <a:rPr lang="sk-SK" dirty="0" smtClean="0">
                <a:solidFill>
                  <a:srgbClr val="C00000"/>
                </a:solidFill>
              </a:rPr>
              <a:t>Poverený organizátor nemusí po dobu platnosti takého poverenia spĺňať podmienky na vydanie povolenia na prevádzkovanie ambulancie pevnej ambulantnej pohotovostnej služby a </a:t>
            </a:r>
            <a:r>
              <a:rPr lang="sk-SK" b="1" dirty="0" smtClean="0">
                <a:solidFill>
                  <a:srgbClr val="C00000"/>
                </a:solidFill>
              </a:rPr>
              <a:t>ustanovenia osobitného predpisu </a:t>
            </a:r>
            <a:r>
              <a:rPr lang="sk-SK" b="0" dirty="0" smtClean="0">
                <a:solidFill>
                  <a:srgbClr val="C00000"/>
                </a:solidFill>
              </a:rPr>
              <a:t>(</a:t>
            </a:r>
            <a:r>
              <a:rPr lang="pl-PL" b="0" dirty="0" smtClean="0">
                <a:solidFill>
                  <a:srgbClr val="C00000"/>
                </a:solidFill>
              </a:rPr>
              <a:t>§ 8 ods. 10 zákona č. 581/2004) </a:t>
            </a:r>
            <a:r>
              <a:rPr lang="sk-SK" b="1" dirty="0" smtClean="0">
                <a:solidFill>
                  <a:srgbClr val="C00000"/>
                </a:solidFill>
              </a:rPr>
              <a:t>o znížení paušálnej úhrady organizátorovi sa po dobu platnosti takého poverenia nepoužijú.</a:t>
            </a:r>
          </a:p>
          <a:p>
            <a:endParaRPr lang="sk-SK" b="1" baseline="0" dirty="0" smtClean="0">
              <a:solidFill>
                <a:srgbClr val="C00000"/>
              </a:solidFill>
            </a:endParaRPr>
          </a:p>
          <a:p>
            <a:r>
              <a:rPr lang="sk-SK" b="0" baseline="0" dirty="0" smtClean="0">
                <a:solidFill>
                  <a:srgbClr val="C00000"/>
                </a:solidFill>
              </a:rPr>
              <a:t>V každom prípade, LSPP končí k 30.06.18 a od 01.07.18 budú len úspešní , alebo poverení organizátori APS, alebo v niektorých okresoch LSPP skončí.</a:t>
            </a:r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075AA-8C61-4D37-A603-72AD78B092AD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Povinnosť VLD je v zákone daná a nespochybniteľná (§79, ods.1, </a:t>
            </a:r>
            <a:r>
              <a:rPr lang="sk-SK" b="1" dirty="0" err="1" smtClean="0"/>
              <a:t>písm.v</a:t>
            </a:r>
            <a:r>
              <a:rPr lang="sk-SK" b="1" dirty="0" smtClean="0"/>
              <a:t>, 578/2004) </a:t>
            </a:r>
            <a:r>
              <a:rPr lang="sk-SK" b="0" dirty="0" smtClean="0"/>
              <a:t>a nastúpi v prípade, že organizátor oznámi VÚC,</a:t>
            </a:r>
            <a:r>
              <a:rPr lang="sk-SK" b="0" baseline="0" dirty="0" smtClean="0"/>
              <a:t> že po istú dobu APS na danej </a:t>
            </a:r>
            <a:r>
              <a:rPr lang="sk-SK" b="0" baseline="0" dirty="0" err="1" smtClean="0"/>
              <a:t>ambulanci</a:t>
            </a:r>
            <a:r>
              <a:rPr lang="sk-SK" b="0" baseline="0" dirty="0" smtClean="0"/>
              <a:t> v danom kalendárnom mesiaci nezabezpečil. Organizátor je o tejto skutočnosti povinný informovať VÚC bezodkladne (§8a, ods.6 578/2004)</a:t>
            </a:r>
            <a:endParaRPr lang="sk-SK" b="1" dirty="0" smtClean="0"/>
          </a:p>
          <a:p>
            <a:endParaRPr lang="sk-SK" dirty="0" smtClean="0"/>
          </a:p>
          <a:p>
            <a:r>
              <a:rPr lang="sk-SK" b="1" dirty="0" smtClean="0"/>
              <a:t>Odmeňovanie je dané v</a:t>
            </a:r>
            <a:r>
              <a:rPr lang="sk-SK" b="1" baseline="0" dirty="0" smtClean="0"/>
              <a:t> §80a 576/2004 </a:t>
            </a:r>
            <a:r>
              <a:rPr lang="sk-SK" baseline="0" dirty="0" smtClean="0"/>
              <a:t> v spojení s §79, ods.1, písm. </a:t>
            </a:r>
            <a:r>
              <a:rPr lang="sk-SK" baseline="0" dirty="0" err="1" smtClean="0"/>
              <a:t>ao</a:t>
            </a:r>
            <a:r>
              <a:rPr lang="sk-SK" baseline="0" dirty="0" smtClean="0"/>
              <a:t>) = 12,-EUR/hod., alebo </a:t>
            </a:r>
            <a:r>
              <a:rPr lang="sk-SK" dirty="0" smtClean="0"/>
              <a:t>najmenej vo výške celkových mzdových nákladov zodpovedajúcich mzde lekára 12,-EUR/hod. , ak ide o odmenu pre poskytovateľa zdravotnej starostlivosti poskytujúceho zdravotnú starostlivosť v ambulancii pevnej ambulantnej pohotovostnej služby na základe iného vzťahu.</a:t>
            </a:r>
          </a:p>
          <a:p>
            <a:endParaRPr lang="sk-SK" dirty="0" smtClean="0"/>
          </a:p>
          <a:p>
            <a:r>
              <a:rPr lang="sk-SK" u="sng" dirty="0" smtClean="0"/>
              <a:t>V</a:t>
            </a:r>
            <a:r>
              <a:rPr lang="sk-SK" u="sng" baseline="0" dirty="0" smtClean="0"/>
              <a:t> prípade, že </a:t>
            </a:r>
            <a:r>
              <a:rPr lang="sk-SK" u="sng" dirty="0" smtClean="0"/>
              <a:t>v kalendárnom mesiaci</a:t>
            </a:r>
            <a:r>
              <a:rPr lang="sk-SK" u="sng" baseline="0" dirty="0" smtClean="0"/>
              <a:t> </a:t>
            </a:r>
            <a:r>
              <a:rPr lang="sk-SK" u="sng" dirty="0" smtClean="0"/>
              <a:t>nebolo zabezpečené poskytovanie APS</a:t>
            </a:r>
            <a:r>
              <a:rPr lang="sk-SK" u="sng" baseline="0" dirty="0" smtClean="0"/>
              <a:t> a nastupuje povinnosť VLD podľa rozpisu VÚC </a:t>
            </a:r>
            <a:r>
              <a:rPr lang="sk-SK" u="sng" dirty="0" smtClean="0"/>
              <a:t>znižuje sa odmena povinného</a:t>
            </a:r>
            <a:r>
              <a:rPr lang="sk-SK" u="sng" baseline="0" dirty="0" smtClean="0"/>
              <a:t> VLD podľa §80a, ods.5 </a:t>
            </a:r>
            <a:r>
              <a:rPr lang="sk-SK" u="sng" dirty="0" smtClean="0"/>
              <a:t>o:</a:t>
            </a:r>
          </a:p>
          <a:p>
            <a:r>
              <a:rPr lang="sk-SK" i="1" dirty="0" smtClean="0"/>
              <a:t>a)</a:t>
            </a:r>
            <a:r>
              <a:rPr lang="sk-SK" dirty="0" smtClean="0"/>
              <a:t> 2 %, ak poskytovanie pevnej ambulantnej pohotovostnej služby nebolo zabezpečené menej ako 7 hodín alebo 7 hodín,</a:t>
            </a:r>
          </a:p>
          <a:p>
            <a:r>
              <a:rPr lang="sk-SK" i="1" dirty="0" smtClean="0"/>
              <a:t>b)</a:t>
            </a:r>
            <a:r>
              <a:rPr lang="sk-SK" dirty="0" smtClean="0"/>
              <a:t> 2,5 % za každé začaté 4 hodiny, ak poskytovanie pevnej ambulantnej pohotovostnej služby nebolo zabezpečené viac ako 7 hodín a menej ako 49 hodín alebo 49 hodín,</a:t>
            </a:r>
          </a:p>
          <a:p>
            <a:r>
              <a:rPr lang="sk-SK" i="1" dirty="0" smtClean="0"/>
              <a:t>c)</a:t>
            </a:r>
            <a:r>
              <a:rPr lang="sk-SK" dirty="0" smtClean="0"/>
              <a:t> 40 %, ak poskytovanie pevnej ambulantnej pohotovostnej služby nebolo zabezpečené viac ako 49 hodín.</a:t>
            </a:r>
          </a:p>
          <a:p>
            <a:endParaRPr lang="sk-SK" dirty="0" smtClean="0"/>
          </a:p>
          <a:p>
            <a:r>
              <a:rPr lang="sk-SK" b="0" dirty="0" smtClean="0"/>
              <a:t>Organizátor sa podľa textu zákona môže dohodnúť s vykonávateľom aj na vyššej mzde. Veríme tomu?</a:t>
            </a:r>
          </a:p>
          <a:p>
            <a:endParaRPr lang="sk-SK" b="1" dirty="0" smtClean="0"/>
          </a:p>
          <a:p>
            <a:r>
              <a:rPr lang="sk-SK" b="1" dirty="0" smtClean="0"/>
              <a:t>Ide však o to, či sú</a:t>
            </a:r>
            <a:r>
              <a:rPr lang="sk-SK" b="1" baseline="0" dirty="0" smtClean="0"/>
              <a:t> VLD ochotní znášať ľudské = neekonomické náklady (voľný čas, rodina, zdravie...).</a:t>
            </a:r>
          </a:p>
          <a:p>
            <a:r>
              <a:rPr lang="sk-SK" b="0" baseline="0" dirty="0" smtClean="0"/>
              <a:t>Ak niekto, alebo viacerí, alebo väčšina  povinných vykonávateľov sa rozhodne nezúčastniť na APS, budú to musieť za nich odrobiť tí nadšení, a to aj na úkor svojich pacientov a času na svoje vzdelávanie (ak už opomenieme zdravie, rodinu a voľný čas).</a:t>
            </a:r>
          </a:p>
          <a:p>
            <a:endParaRPr lang="sk-SK" b="0" baseline="0" dirty="0" smtClean="0"/>
          </a:p>
          <a:p>
            <a:r>
              <a:rPr lang="sk-SK" b="0" baseline="0" dirty="0" smtClean="0"/>
              <a:t>Ak lekári nechcú a štát bude chcieť, aby pacienti APS mali, tak lekárov donúti! </a:t>
            </a:r>
            <a:r>
              <a:rPr lang="sk-SK" b="1" baseline="0" dirty="0" smtClean="0"/>
              <a:t>Je otázkou, či </a:t>
            </a:r>
            <a:r>
              <a:rPr lang="sk-SK" b="0" baseline="0" dirty="0" smtClean="0"/>
              <a:t>v prípade že organizátor nedokáže zabezpečiť rozpis a VÚC rozpíše v rozsahu v ktorom nebol rozpis zabezpečený VLD povinne (§8a, ods.7, 576/2004) – </a:t>
            </a:r>
            <a:r>
              <a:rPr lang="sk-SK" b="1" baseline="0" dirty="0" smtClean="0"/>
              <a:t>bude uplatňovaná povinnosť voči jednotlivým VLD spravodlivo, alebo či bude voči niektorým „mladým“ VLD postupovať ako voči otrokom.</a:t>
            </a:r>
          </a:p>
          <a:p>
            <a:endParaRPr lang="sk-SK" b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075AA-8C61-4D37-A603-72AD78B092AD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Problémy vyplývajú z politizovania a hlúposti a/alebo</a:t>
            </a:r>
            <a:r>
              <a:rPr lang="sk-SK" baseline="0" dirty="0" smtClean="0"/>
              <a:t> manipulácie mocných – podobne ako pri prehliadkach mŕtvych.</a:t>
            </a:r>
          </a:p>
          <a:p>
            <a:r>
              <a:rPr lang="sk-SK" b="1" baseline="0" dirty="0" smtClean="0"/>
              <a:t>Právo je vždy spojené s povinnosťou a „dobrovoľnosť“ je chiméra. </a:t>
            </a:r>
            <a:r>
              <a:rPr lang="sk-SK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 ide o donútenie, uvažujeme v kontexte povinnosti, ktorá musí byť vymáhateľná, ak je na druhej strane nárok pacienta! </a:t>
            </a:r>
            <a:endParaRPr lang="sk-SK" b="1" baseline="0" dirty="0" smtClean="0"/>
          </a:p>
          <a:p>
            <a:endParaRPr lang="sk-SK" baseline="0" dirty="0" smtClean="0"/>
          </a:p>
          <a:p>
            <a:r>
              <a:rPr lang="sk-SK" baseline="0" dirty="0" smtClean="0"/>
              <a:t>Pokiaľ nechceme uznať, že APS nie je možné zabezpečiť inak, ako povinnosťou VLD, treba považovať za pravdepodobnejšie, že v niektorých, alebo mnohých okresoch APS nebude! </a:t>
            </a:r>
          </a:p>
          <a:p>
            <a:endParaRPr lang="sk-SK" baseline="0" dirty="0" smtClean="0"/>
          </a:p>
          <a:p>
            <a:r>
              <a:rPr lang="sk-SK" baseline="0" dirty="0" smtClean="0"/>
              <a:t>Podstatné je pochopiť diagram: nevieme predpokladať, ktorá z premenných (záujem, ochota, donútenie) preváži v ktorom regióne.</a:t>
            </a:r>
          </a:p>
          <a:p>
            <a:r>
              <a:rPr lang="sk-SK" baseline="0" dirty="0" smtClean="0"/>
              <a:t>Regióny (okresy) sa navzájom líšia  demografiou VLD a kultúrnou úrovňou (kolegialita, odbornosť, tradícia úrovne medicíny v regióne)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075AA-8C61-4D37-A603-72AD78B092AD}" type="slidenum">
              <a:rPr lang="sk-SK" smtClean="0"/>
              <a:pPr/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Riziká pre VLD vyplývajú</a:t>
            </a:r>
            <a:r>
              <a:rPr lang="sk-SK" baseline="0" dirty="0" smtClean="0"/>
              <a:t> z asymetrií, ktoré vzniknú v jednotlivých okresoch, ako to bolo vysvetlené na predošlom </a:t>
            </a:r>
            <a:r>
              <a:rPr lang="sk-SK" baseline="0" dirty="0" err="1" smtClean="0"/>
              <a:t>slide</a:t>
            </a:r>
            <a:r>
              <a:rPr lang="sk-SK" baseline="0" dirty="0" smtClean="0"/>
              <a:t>.</a:t>
            </a:r>
          </a:p>
          <a:p>
            <a:r>
              <a:rPr lang="sk-SK" dirty="0" smtClean="0"/>
              <a:t>Veľa práce a času stráveného na ambulancii znamená únavu lekára a riziko pochybenia s následným stíhaním a sankciou.</a:t>
            </a:r>
          </a:p>
          <a:p>
            <a:endParaRPr lang="sk-SK" dirty="0" smtClean="0"/>
          </a:p>
          <a:p>
            <a:r>
              <a:rPr lang="sk-SK" dirty="0" smtClean="0"/>
              <a:t>Málo peňazí? Táto otázka je legitímna, pretože množstvo peňazí na APS sa určí Nariadením</a:t>
            </a:r>
            <a:r>
              <a:rPr lang="sk-SK" baseline="0" dirty="0" smtClean="0"/>
              <a:t> vlády SR a viac peňazí organizátor nedostane, najmä pri nastavení financovania podľa uvedeného NV SR – </a:t>
            </a:r>
            <a:r>
              <a:rPr lang="sk-SK" b="1" baseline="0" dirty="0" smtClean="0"/>
              <a:t>máloktorá APS prekročí príjem paušálnej úhrady za výkony, keďže minimálna cena bodu sa kráti o viac ako 15% v porovnaní so súčasným stavom! (z 0,0237 na 0,0199 EUR!)</a:t>
            </a:r>
          </a:p>
          <a:p>
            <a:r>
              <a:rPr lang="sk-SK" b="0" baseline="0" dirty="0" smtClean="0"/>
              <a:t>Otázka kompenzácie  spomínaných „neekonomických“ nákladov slúžiacich vykonávateľov  teda zostáva nezodpovedaná.</a:t>
            </a:r>
          </a:p>
          <a:p>
            <a:endParaRPr lang="sk-SK" b="0" baseline="0" dirty="0" smtClean="0"/>
          </a:p>
          <a:p>
            <a:r>
              <a:rPr lang="sk-SK" b="0" baseline="0" dirty="0" smtClean="0"/>
              <a:t>Nakoniec, kto zaručí, že v prípade povinného rozpisu VÚC sa bude postupovať voči všetkým VLD rovnako?  Alebo máme na Slovensku „istotu“, že tu  nie je korupcia, klientelizmus, protekcionizmus, politikárčenie, hlúposť a závisť? Nemáme žiadne konkrétne skúsenosti? V PSK aj ŽSK máme!</a:t>
            </a:r>
          </a:p>
          <a:p>
            <a:r>
              <a:rPr lang="sk-SK" b="1" baseline="0" dirty="0" smtClean="0"/>
              <a:t>Otázka znie, či bude každý z nás úspešný, ak sa bude brániť voči diskriminácii samostatne.</a:t>
            </a:r>
            <a:endParaRPr lang="sk-SK" b="1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075AA-8C61-4D37-A603-72AD78B092AD}" type="slidenum">
              <a:rPr lang="sk-SK" smtClean="0"/>
              <a:pPr/>
              <a:t>6</a:t>
            </a:fld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z="1200" b="0" dirty="0" smtClean="0">
                <a:solidFill>
                  <a:srgbClr val="C00000"/>
                </a:solidFill>
              </a:rPr>
              <a:t>(prečítať slide)</a:t>
            </a:r>
          </a:p>
          <a:p>
            <a:endParaRPr lang="pl-PL" sz="1200" b="1" dirty="0" smtClean="0">
              <a:solidFill>
                <a:srgbClr val="C00000"/>
              </a:solidFill>
            </a:endParaRPr>
          </a:p>
          <a:p>
            <a:r>
              <a:rPr lang="pl-PL" sz="1200" b="1" dirty="0" smtClean="0">
                <a:solidFill>
                  <a:srgbClr val="C00000"/>
                </a:solidFill>
              </a:rPr>
              <a:t>§ 8 ods. 10 zákona č. 581/2004  znie:</a:t>
            </a:r>
          </a:p>
          <a:p>
            <a:r>
              <a:rPr lang="sk-SK" dirty="0" smtClean="0"/>
              <a:t>Ak organizátor nedokázal úplne zabezpečiť poskytovanie pevnej ambulantnej pohotovostnej služby podľa osobitného predpisu v kalendárnom mesiaci, za ktorý mu patrí paušálna úhrada, v rozsahu:</a:t>
            </a:r>
          </a:p>
          <a:p>
            <a:endParaRPr lang="sk-SK" i="1" dirty="0" smtClean="0"/>
          </a:p>
          <a:p>
            <a:r>
              <a:rPr lang="sk-SK" i="1" dirty="0" smtClean="0"/>
              <a:t>a)</a:t>
            </a:r>
            <a:r>
              <a:rPr lang="sk-SK" dirty="0" smtClean="0"/>
              <a:t> do 7 hodín nezabezpečenia, patrí mu paušálna úhrada znížená o 3 %,</a:t>
            </a:r>
          </a:p>
          <a:p>
            <a:r>
              <a:rPr lang="sk-SK" i="1" dirty="0" smtClean="0"/>
              <a:t>b)</a:t>
            </a:r>
            <a:r>
              <a:rPr lang="sk-SK" dirty="0" smtClean="0"/>
              <a:t> viac ako 7 hodín a menej ako 49 hodín nezabezpečenia, patrí mu paušálna úhrada znížená o 3,5 % za každé začaté 4 hodiny nezabezpečenia poskytovania ambulantnej pohotovostnej služby,</a:t>
            </a:r>
          </a:p>
          <a:p>
            <a:r>
              <a:rPr lang="sk-SK" i="1" dirty="0" smtClean="0"/>
              <a:t>c)</a:t>
            </a:r>
            <a:r>
              <a:rPr lang="sk-SK" dirty="0" smtClean="0"/>
              <a:t> </a:t>
            </a:r>
            <a:r>
              <a:rPr lang="sk-SK" b="1" dirty="0" smtClean="0"/>
              <a:t>viac ako 49 hodín </a:t>
            </a:r>
            <a:r>
              <a:rPr lang="sk-SK" dirty="0" smtClean="0"/>
              <a:t>nezabezpečenia, patrí mu </a:t>
            </a:r>
            <a:r>
              <a:rPr lang="sk-SK" b="1" dirty="0" smtClean="0"/>
              <a:t>paušálna úhrada znížená o 75 %.</a:t>
            </a:r>
          </a:p>
          <a:p>
            <a:endParaRPr lang="sk-SK" dirty="0" smtClean="0"/>
          </a:p>
          <a:p>
            <a:r>
              <a:rPr lang="sk-SK" b="1" dirty="0" smtClean="0"/>
              <a:t>V spojení, ale aj bez spojenia</a:t>
            </a:r>
            <a:r>
              <a:rPr lang="sk-SK" b="1" baseline="0" dirty="0" smtClean="0"/>
              <a:t> so sankciou za porušenie </a:t>
            </a:r>
            <a:r>
              <a:rPr lang="sk-SK" sz="1200" dirty="0" smtClean="0"/>
              <a:t>§79, ods.1, písm. d, zák. 578/2004 , ktorý hovorí o povinnosti  </a:t>
            </a:r>
            <a:r>
              <a:rPr lang="sk-SK" dirty="0" smtClean="0"/>
              <a:t>prevádzkovať zdravotnícke zariadenie v súlade s požiadavkami na jeho personálne zabezpečenie a materiálno-technické vybavenie a/alebo so sankciou podľa §82, ods.10, 578/2004 za porušenie povinnosti</a:t>
            </a:r>
            <a:r>
              <a:rPr lang="sk-SK" baseline="0" dirty="0" smtClean="0"/>
              <a:t> podľa §79, ods.1, </a:t>
            </a:r>
            <a:r>
              <a:rPr lang="sk-SK" baseline="0" dirty="0" err="1" smtClean="0"/>
              <a:t>písm.za</a:t>
            </a:r>
            <a:r>
              <a:rPr lang="sk-SK" baseline="0" dirty="0" smtClean="0"/>
              <a:t>) o dodržiavaní ordinačných hodín tohto zákona (tu je sankcia 3.319,-EUR), </a:t>
            </a:r>
            <a:r>
              <a:rPr lang="sk-SK" dirty="0" smtClean="0"/>
              <a:t> </a:t>
            </a:r>
            <a:r>
              <a:rPr lang="sk-SK" b="1" dirty="0" smtClean="0"/>
              <a:t>je sankcia za nezabezpečenie APS pre poskytovateľa likvidačná.</a:t>
            </a:r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075AA-8C61-4D37-A603-72AD78B092AD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Je možná bezproblémová APS?</a:t>
            </a:r>
            <a:r>
              <a:rPr lang="sk-SK" baseline="0" dirty="0" smtClean="0"/>
              <a:t> </a:t>
            </a:r>
            <a:r>
              <a:rPr lang="sk-SK" dirty="0" smtClean="0"/>
              <a:t>Z </a:t>
            </a:r>
            <a:r>
              <a:rPr lang="sk-SK" smtClean="0"/>
              <a:t>pohľadu </a:t>
            </a:r>
            <a:r>
              <a:rPr lang="sk-SK" smtClean="0"/>
              <a:t>vykonávateľa </a:t>
            </a:r>
            <a:r>
              <a:rPr lang="sk-SK" dirty="0" smtClean="0"/>
              <a:t>má ísť o vyváženosť medzi odmenou a sankciou, záujmom o výkon</a:t>
            </a:r>
            <a:r>
              <a:rPr lang="sk-SK" baseline="0" dirty="0" smtClean="0"/>
              <a:t> a donútením k výkonu.</a:t>
            </a:r>
          </a:p>
          <a:p>
            <a:r>
              <a:rPr lang="sk-SK" baseline="0" dirty="0" smtClean="0"/>
              <a:t>Ide o to, ponúknuť také systémové riešenie, ktoré bude vyhovovať vykonávateľom a odmeňovať tých, ktorí reálne slúžia a zároveň nebude prekážať organizátorovi a bude výhodné aj pre organizátora.</a:t>
            </a:r>
          </a:p>
          <a:p>
            <a:endParaRPr lang="sk-SK" baseline="0" dirty="0" smtClean="0"/>
          </a:p>
          <a:p>
            <a:r>
              <a:rPr lang="sk-SK" baseline="0" dirty="0" smtClean="0"/>
              <a:t>Z pohľadu organizátora má ísť o vylúčenie rizika v súvislosti s vynúteným uplatnením povinného rozpisu (sankcia zo zákona 581/2004 do výšky </a:t>
            </a:r>
            <a:r>
              <a:rPr lang="sk-SK" b="1" baseline="0" dirty="0" smtClean="0"/>
              <a:t>6.216,- EUR </a:t>
            </a:r>
            <a:r>
              <a:rPr lang="sk-SK" baseline="0" dirty="0" smtClean="0"/>
              <a:t>= 75% z 8.288,-EUR) a vylúčenie rizika sankcie za porušenie personálneho vybavenia a ordinačných hodí – ak nik do služby nenastúpi (</a:t>
            </a:r>
            <a:r>
              <a:rPr lang="sk-SK" sz="1200" dirty="0" smtClean="0"/>
              <a:t>§79, ods.1, písm. d</a:t>
            </a:r>
            <a:r>
              <a:rPr lang="sk-SK" sz="1200" baseline="0" dirty="0" smtClean="0"/>
              <a:t> a</a:t>
            </a:r>
            <a:r>
              <a:rPr lang="sk-SK" baseline="0" dirty="0" smtClean="0"/>
              <a:t> </a:t>
            </a:r>
            <a:r>
              <a:rPr lang="sk-SK" baseline="0" dirty="0" err="1" smtClean="0"/>
              <a:t>písm.za</a:t>
            </a:r>
            <a:r>
              <a:rPr lang="sk-SK" baseline="0" dirty="0" smtClean="0"/>
              <a:t>) = spolu </a:t>
            </a:r>
            <a:r>
              <a:rPr lang="sk-SK" b="1" baseline="0" dirty="0" smtClean="0"/>
              <a:t>13.277,- EUR.  Prakticky za vylúčenie tohto rizika si organizátor zaplatí po dohode s VLD v danom regióne.</a:t>
            </a:r>
          </a:p>
          <a:p>
            <a:endParaRPr lang="sk-SK" b="1" baseline="0" dirty="0" smtClean="0"/>
          </a:p>
          <a:p>
            <a:r>
              <a:rPr lang="sk-SK" b="0" baseline="0" dirty="0" smtClean="0"/>
              <a:t>Nakoniec je jasné, že pri obmedzených personálnych kapacitách VLD je potrebné uvažovať o inej možnosti splnenia zákonnej povinnosti, pokiaľ povinnosť </a:t>
            </a:r>
            <a:r>
              <a:rPr lang="sk-SK" b="0" baseline="0" dirty="0" err="1" smtClean="0"/>
              <a:t>nje</a:t>
            </a:r>
            <a:r>
              <a:rPr lang="sk-SK" b="0" baseline="0" dirty="0" smtClean="0"/>
              <a:t> je schopný subjekt (VLD) splniť z objektívnych dôvodov osobne. To chceme dosiahnuť samosprávou VLD v záujme podpory obnovy a údržby ľudských zdrojov v segmente VLD – </a:t>
            </a:r>
            <a:r>
              <a:rPr lang="sk-SK" b="1" baseline="0" dirty="0" smtClean="0"/>
              <a:t>preto náhradné personálne zabezpečenie</a:t>
            </a:r>
            <a:r>
              <a:rPr lang="sk-SK" b="0" baseline="0" dirty="0" smtClean="0"/>
              <a:t>.  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075AA-8C61-4D37-A603-72AD78B092AD}" type="slidenum">
              <a:rPr lang="sk-SK" smtClean="0"/>
              <a:pPr/>
              <a:t>8</a:t>
            </a:fld>
            <a:endParaRPr lang="sk-S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(prečítať</a:t>
            </a:r>
            <a:r>
              <a:rPr lang="sk-SK" baseline="0" dirty="0" smtClean="0"/>
              <a:t> </a:t>
            </a:r>
            <a:r>
              <a:rPr lang="sk-SK" baseline="0" dirty="0" err="1" smtClean="0"/>
              <a:t>slide</a:t>
            </a:r>
            <a:r>
              <a:rPr lang="sk-SK" baseline="0" dirty="0" smtClean="0"/>
              <a:t>)</a:t>
            </a:r>
          </a:p>
          <a:p>
            <a:endParaRPr lang="sk-SK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baseline="0" dirty="0" smtClean="0"/>
              <a:t>Starostlivosť o sestry a MT vybavenie nechávame na organizátorovi, keďže nám zákonodarca neumožnil, hoci sme sa zúčastnili pripomienkového konania k danej legislatíve, aby bola APS organizačne a ekonomicky súčasťou všeobecného lekárstva. </a:t>
            </a:r>
            <a:r>
              <a:rPr lang="sk-SK" b="1" baseline="0" dirty="0" smtClean="0"/>
              <a:t>Preto sa dnes logicky uchádzame o partnerstvo s ústavnými poskytovateľmi zdravotnej starostlivosti, </a:t>
            </a:r>
            <a:r>
              <a:rPr lang="sk-SK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ktorým zákonodarca nepriamo zveril APS a chceme s nimi zdieľať riziko z možného zlyhania APS, ale aj spoluúčasť na výnose z APS. Treba znovu zopakovať, že chceme, aby </a:t>
            </a:r>
            <a:r>
              <a:rPr lang="sk-SK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paricipácia</a:t>
            </a:r>
            <a:r>
              <a:rPr lang="sk-SK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samosprávy VLD bola bolo pre organizátora výhodná. </a:t>
            </a:r>
            <a:endParaRPr lang="sk-SK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sk-SK" baseline="0" dirty="0" smtClean="0"/>
          </a:p>
          <a:p>
            <a:r>
              <a:rPr lang="sk-SK" b="0" baseline="0" dirty="0" smtClean="0"/>
              <a:t>Tu je potrebné vnímať širší kontext – ZVLD SR </a:t>
            </a:r>
            <a:r>
              <a:rPr lang="sk-SK" b="0" baseline="0" dirty="0" err="1" smtClean="0"/>
              <a:t>o.z</a:t>
            </a:r>
            <a:r>
              <a:rPr lang="sk-SK" b="0" baseline="0" dirty="0" smtClean="0"/>
              <a:t>., ktoré založilo LSPP </a:t>
            </a:r>
            <a:r>
              <a:rPr lang="sk-SK" b="0" baseline="0" dirty="0" err="1" smtClean="0"/>
              <a:t>n.o</a:t>
            </a:r>
            <a:r>
              <a:rPr lang="sk-SK" b="0" baseline="0" dirty="0" smtClean="0"/>
              <a:t>. zastupuje VLD v rokovaniach o zmluvných podmienkach poskytovania zdravotnej starostlivosti a služieb súvisiacich zo zdravotnou starostlivosťou so zdravotnými poisťovňami, Sociálnou poisťovňou, </a:t>
            </a:r>
            <a:r>
              <a:rPr lang="sk-SK" b="0" baseline="0" dirty="0" err="1" smtClean="0"/>
              <a:t>ÚPSVaR</a:t>
            </a:r>
            <a:r>
              <a:rPr lang="sk-SK" b="0" baseline="0" dirty="0" smtClean="0"/>
              <a:t> a ÚDZS. ZVLD SR je autorom </a:t>
            </a:r>
            <a:r>
              <a:rPr lang="sk-SK" b="0" baseline="0" dirty="0" err="1" smtClean="0"/>
              <a:t>pošpecializačného</a:t>
            </a:r>
            <a:r>
              <a:rPr lang="sk-SK" b="0" baseline="0" dirty="0" smtClean="0"/>
              <a:t> programu, ktorý nadväzuje na rezidentský program MZ SR a zameriava sa na financovanie generačnej výmeny VLD a umiestnenie absolventov rezidentského programu v reálnej praxi na ambulanciách VLD. Pridanou hodnotou </a:t>
            </a:r>
            <a:r>
              <a:rPr lang="sk-SK" b="0" baseline="0" dirty="0" err="1" smtClean="0"/>
              <a:t>pošpecializačného</a:t>
            </a:r>
            <a:r>
              <a:rPr lang="sk-SK" b="0" baseline="0" dirty="0" smtClean="0"/>
              <a:t> programu </a:t>
            </a:r>
            <a:r>
              <a:rPr lang="sk-SK" b="0" baseline="0" dirty="0" smtClean="0"/>
              <a:t>má byť zvýšenie </a:t>
            </a:r>
            <a:r>
              <a:rPr lang="sk-SK" b="0" baseline="0" dirty="0" smtClean="0"/>
              <a:t>celkového počtu lekárskych miest v segmente VLD a integrácia zdravotnej starostlivosti prvého kontaktu pre dospelých. 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075AA-8C61-4D37-A603-72AD78B092AD}" type="slidenum">
              <a:rPr lang="sk-SK" smtClean="0"/>
              <a:pPr/>
              <a:t>9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AF68-83F2-4C4F-AF0F-51BE72D71D8D}" type="datetime1">
              <a:rPr lang="sk-SK" smtClean="0"/>
              <a:pPr/>
              <a:t>24. 3. 2018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A239-3E47-4ABD-93D4-A762FE9E6314}" type="datetime1">
              <a:rPr lang="sk-SK" smtClean="0"/>
              <a:pPr/>
              <a:t>24. 3. 2018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8373-9BE4-4D06-A6CF-2B5127E8DC89}" type="datetime1">
              <a:rPr lang="sk-SK" smtClean="0"/>
              <a:pPr/>
              <a:t>24. 3. 2018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7323D-0D8E-4550-BC11-E5E1DB2D4C69}" type="datetime1">
              <a:rPr lang="sk-SK" smtClean="0"/>
              <a:pPr/>
              <a:t>24. 3. 2018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A3EB6-BD5E-41C9-A27D-5F572DAB0773}" type="datetime1">
              <a:rPr lang="sk-SK" smtClean="0"/>
              <a:pPr/>
              <a:t>24. 3. 2018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441A2-0FA4-4362-BAB7-7425749FFBE3}" type="datetime1">
              <a:rPr lang="sk-SK" smtClean="0"/>
              <a:pPr/>
              <a:t>24. 3. 2018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031A-FBC1-48AC-8328-130397A45597}" type="datetime1">
              <a:rPr lang="sk-SK" smtClean="0"/>
              <a:pPr/>
              <a:t>24. 3. 2018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C569-3645-4CFD-ADAA-46252067101D}" type="datetime1">
              <a:rPr lang="sk-SK" smtClean="0"/>
              <a:pPr/>
              <a:t>24. 3. 2018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78AA1-7755-4483-833A-92A0D2A35D59}" type="datetime1">
              <a:rPr lang="sk-SK" smtClean="0"/>
              <a:pPr/>
              <a:t>24. 3. 2018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EB4D-C3BF-4391-ABB5-AC13A7500DB2}" type="datetime1">
              <a:rPr lang="sk-SK" smtClean="0"/>
              <a:pPr/>
              <a:t>24. 3. 2018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D8175-B5AF-404C-BA58-D62422FF2572}" type="datetime1">
              <a:rPr lang="sk-SK" smtClean="0"/>
              <a:pPr/>
              <a:t>24. 3. 2018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0B642-6D2A-4E62-985B-3784A9703747}" type="datetime1">
              <a:rPr lang="sk-SK" smtClean="0"/>
              <a:pPr/>
              <a:t>24. 3. 2018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319D0-2BE1-4DA4-8768-D1A66B8E2E5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3214710"/>
          </a:xfrm>
        </p:spPr>
        <p:txBody>
          <a:bodyPr>
            <a:normAutofit/>
          </a:bodyPr>
          <a:lstStyle/>
          <a:p>
            <a:r>
              <a:rPr lang="sk-SK" sz="8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APS kontrakt</a:t>
            </a:r>
            <a:r>
              <a:rPr lang="sk-SK" sz="8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sk-SK" sz="8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sk-SK" sz="8000" b="1" dirty="0" smtClean="0">
                <a:solidFill>
                  <a:srgbClr val="954556"/>
                </a:solidFill>
              </a:rPr>
              <a:t>ZVLD SR </a:t>
            </a:r>
            <a:r>
              <a:rPr lang="sk-SK" sz="8000" b="1" dirty="0" err="1" smtClean="0">
                <a:solidFill>
                  <a:srgbClr val="954556"/>
                </a:solidFill>
              </a:rPr>
              <a:t>o.z</a:t>
            </a:r>
            <a:r>
              <a:rPr lang="sk-SK" sz="8000" b="1" dirty="0" smtClean="0">
                <a:solidFill>
                  <a:srgbClr val="954556"/>
                </a:solidFill>
              </a:rPr>
              <a:t>.</a:t>
            </a:r>
            <a:endParaRPr lang="sk-SK" sz="8000" b="1" dirty="0">
              <a:solidFill>
                <a:srgbClr val="954556"/>
              </a:solidFill>
            </a:endParaRPr>
          </a:p>
        </p:txBody>
      </p:sp>
      <p:pic>
        <p:nvPicPr>
          <p:cNvPr id="3" name="Obrázok 2" descr="logo-c52f759b36521c23db2c6cddb713bd3be84f06e9871e3860a92a50447db5d2b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4357694"/>
            <a:ext cx="2194564" cy="2194564"/>
          </a:xfrm>
          <a:prstGeom prst="rect">
            <a:avLst/>
          </a:prstGeom>
        </p:spPr>
      </p:pic>
      <p:pic>
        <p:nvPicPr>
          <p:cNvPr id="5" name="Obrázok 4" descr="ok-clip-art-VBGzNr-clipar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6050" y="4286256"/>
            <a:ext cx="2285992" cy="2285992"/>
          </a:xfrm>
          <a:prstGeom prst="rect">
            <a:avLst/>
          </a:prstGeom>
        </p:spPr>
      </p:pic>
      <p:pic>
        <p:nvPicPr>
          <p:cNvPr id="6" name="Obrázok 5" descr="20180317_14401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70666" y="4357694"/>
            <a:ext cx="4370277" cy="2071702"/>
          </a:xfrm>
          <a:prstGeom prst="rect">
            <a:avLst/>
          </a:prstGeom>
        </p:spPr>
      </p:pic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6553200" y="6143644"/>
            <a:ext cx="2133600" cy="577831"/>
          </a:xfrm>
        </p:spPr>
        <p:txBody>
          <a:bodyPr/>
          <a:lstStyle/>
          <a:p>
            <a:fld id="{8A3319D0-2BE1-4DA4-8768-D1A66B8E2E57}" type="slidenum">
              <a:rPr lang="sk-SK" sz="5400" b="1" smtClean="0">
                <a:solidFill>
                  <a:schemeClr val="tx1"/>
                </a:solidFill>
              </a:rPr>
              <a:pPr/>
              <a:t>1</a:t>
            </a:fld>
            <a:endParaRPr lang="sk-SK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00B050"/>
                </a:solidFill>
              </a:rPr>
              <a:t>KTO TO ZABEZPEČÍ ?</a:t>
            </a:r>
            <a:endParaRPr lang="sk-SK" b="1" dirty="0">
              <a:solidFill>
                <a:srgbClr val="00B05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sk-SK" sz="4000" b="1" dirty="0" smtClean="0">
                <a:solidFill>
                  <a:srgbClr val="642E3A"/>
                </a:solidFill>
              </a:rPr>
              <a:t>Zabezpečí to </a:t>
            </a:r>
          </a:p>
          <a:p>
            <a:pPr algn="ctr">
              <a:buNone/>
            </a:pPr>
            <a:r>
              <a:rPr lang="sk-SK" sz="4000" b="1" dirty="0" err="1" smtClean="0">
                <a:solidFill>
                  <a:srgbClr val="642E3A"/>
                </a:solidFill>
              </a:rPr>
              <a:t>zabezpečovateľ</a:t>
            </a:r>
            <a:r>
              <a:rPr lang="sk-SK" sz="4000" b="1" dirty="0" smtClean="0">
                <a:solidFill>
                  <a:srgbClr val="642E3A"/>
                </a:solidFill>
              </a:rPr>
              <a:t> v </a:t>
            </a:r>
            <a:r>
              <a:rPr lang="sk-SK" sz="4000" b="1" dirty="0" err="1" smtClean="0">
                <a:solidFill>
                  <a:srgbClr val="642E3A"/>
                </a:solidFill>
              </a:rPr>
              <a:t>zlmuve</a:t>
            </a:r>
            <a:r>
              <a:rPr lang="sk-SK" sz="4000" b="1" dirty="0" smtClean="0">
                <a:solidFill>
                  <a:srgbClr val="642E3A"/>
                </a:solidFill>
              </a:rPr>
              <a:t> o:</a:t>
            </a:r>
          </a:p>
          <a:p>
            <a:endParaRPr lang="sk-SK" dirty="0" smtClean="0"/>
          </a:p>
          <a:p>
            <a:r>
              <a:rPr lang="sk-SK" sz="3600" dirty="0" smtClean="0"/>
              <a:t>1. personálnom zabezpečení APS</a:t>
            </a:r>
          </a:p>
          <a:p>
            <a:r>
              <a:rPr lang="sk-SK" sz="3600" dirty="0" smtClean="0"/>
              <a:t>2. výkone APS</a:t>
            </a:r>
          </a:p>
          <a:p>
            <a:r>
              <a:rPr lang="sk-SK" sz="3600" dirty="0" smtClean="0"/>
              <a:t>3. náhradnom personálnom zabezpečení</a:t>
            </a:r>
          </a:p>
          <a:p>
            <a:pPr algn="ctr">
              <a:buNone/>
            </a:pPr>
            <a:endParaRPr lang="sk-SK" sz="1400" b="1" dirty="0" smtClean="0"/>
          </a:p>
          <a:p>
            <a:pPr algn="ctr">
              <a:buNone/>
            </a:pPr>
            <a:r>
              <a:rPr lang="sk-SK" b="1" dirty="0" smtClean="0"/>
              <a:t>     </a:t>
            </a:r>
            <a:r>
              <a:rPr lang="sk-SK" sz="2800" b="1" dirty="0" smtClean="0">
                <a:solidFill>
                  <a:srgbClr val="002060"/>
                </a:solidFill>
              </a:rPr>
              <a:t>podľa</a:t>
            </a:r>
            <a:r>
              <a:rPr lang="sk-SK" b="1" dirty="0" smtClean="0"/>
              <a:t> </a:t>
            </a:r>
            <a:r>
              <a:rPr lang="sk-SK" sz="2800" b="1" dirty="0" smtClean="0">
                <a:solidFill>
                  <a:srgbClr val="002060"/>
                </a:solidFill>
              </a:rPr>
              <a:t>§ 269 ods. 2 a </a:t>
            </a:r>
            <a:r>
              <a:rPr lang="sk-SK" sz="2800" b="1" dirty="0" err="1" smtClean="0">
                <a:solidFill>
                  <a:srgbClr val="002060"/>
                </a:solidFill>
              </a:rPr>
              <a:t>nasl</a:t>
            </a:r>
            <a:r>
              <a:rPr lang="sk-SK" sz="2800" b="1" dirty="0" smtClean="0">
                <a:solidFill>
                  <a:srgbClr val="002060"/>
                </a:solidFill>
              </a:rPr>
              <a:t>. zákona č. 513/1991 Zb. Obchodného zákonníka</a:t>
            </a:r>
            <a:r>
              <a:rPr lang="sk-SK" sz="2800" dirty="0" smtClean="0">
                <a:solidFill>
                  <a:srgbClr val="002060"/>
                </a:solidFill>
              </a:rPr>
              <a:t> </a:t>
            </a:r>
            <a:endParaRPr lang="sk-SK" sz="2800" dirty="0">
              <a:solidFill>
                <a:srgbClr val="002060"/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z="5400" b="1" smtClean="0">
                <a:solidFill>
                  <a:schemeClr val="tx1"/>
                </a:solidFill>
              </a:rPr>
              <a:pPr/>
              <a:t>10</a:t>
            </a:fld>
            <a:endParaRPr lang="sk-SK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00B050"/>
                </a:solidFill>
              </a:rPr>
              <a:t>1. zmluva o personálnom zabezpečení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k-SK" b="1" dirty="0" smtClean="0"/>
              <a:t>   </a:t>
            </a:r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ZABEZPEČOVATEĽ</a:t>
            </a:r>
          </a:p>
          <a:p>
            <a:pPr algn="ctr">
              <a:buNone/>
            </a:pPr>
            <a:r>
              <a:rPr lang="sk-SK" dirty="0" smtClean="0"/>
              <a:t>zabezpečuje pre organizátora APS </a:t>
            </a:r>
          </a:p>
          <a:p>
            <a:r>
              <a:rPr lang="sk-SK" b="1" dirty="0" smtClean="0">
                <a:solidFill>
                  <a:srgbClr val="7030A0"/>
                </a:solidFill>
              </a:rPr>
              <a:t>1. lekára </a:t>
            </a:r>
            <a:r>
              <a:rPr lang="sk-SK" dirty="0" smtClean="0">
                <a:solidFill>
                  <a:srgbClr val="7030A0"/>
                </a:solidFill>
              </a:rPr>
              <a:t>prostredníctvom poskytovateľov všeobecnej ambulantnej starostlivosti, s ktorými má uzatvorenú zmluvu o výkone ambulantnej pohotovostnej služby</a:t>
            </a:r>
          </a:p>
          <a:p>
            <a:r>
              <a:rPr lang="sk-SK" b="1" dirty="0" smtClean="0">
                <a:solidFill>
                  <a:srgbClr val="7030A0"/>
                </a:solidFill>
              </a:rPr>
              <a:t>2.</a:t>
            </a:r>
            <a:r>
              <a:rPr lang="sk-SK" dirty="0" smtClean="0">
                <a:solidFill>
                  <a:srgbClr val="7030A0"/>
                </a:solidFill>
              </a:rPr>
              <a:t> </a:t>
            </a:r>
            <a:r>
              <a:rPr lang="sk-SK" b="1" dirty="0" smtClean="0">
                <a:solidFill>
                  <a:srgbClr val="7030A0"/>
                </a:solidFill>
              </a:rPr>
              <a:t>rozpis služieb </a:t>
            </a:r>
            <a:r>
              <a:rPr lang="sk-SK" dirty="0" smtClean="0">
                <a:solidFill>
                  <a:srgbClr val="7030A0"/>
                </a:solidFill>
              </a:rPr>
              <a:t>s uvedením dátumu a času, ktorí lekári ambulantnú pohotovostnú službu poskytnú</a:t>
            </a:r>
            <a:endParaRPr lang="sk-SK" dirty="0">
              <a:solidFill>
                <a:srgbClr val="7030A0"/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z="5400" b="1" smtClean="0">
                <a:solidFill>
                  <a:schemeClr val="tx1"/>
                </a:solidFill>
              </a:rPr>
              <a:pPr/>
              <a:t>11</a:t>
            </a:fld>
            <a:endParaRPr lang="sk-SK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/>
          </a:bodyPr>
          <a:lstStyle/>
          <a:p>
            <a:r>
              <a:rPr lang="sk-SK" sz="4000" dirty="0" smtClean="0">
                <a:solidFill>
                  <a:srgbClr val="00B050"/>
                </a:solidFill>
              </a:rPr>
              <a:t>2. zmluva o výkone APS</a:t>
            </a:r>
            <a:endParaRPr lang="sk-SK" sz="4000" dirty="0">
              <a:solidFill>
                <a:srgbClr val="00B05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572032"/>
          </a:xfrm>
        </p:spPr>
        <p:txBody>
          <a:bodyPr/>
          <a:lstStyle/>
          <a:p>
            <a:pPr algn="ctr">
              <a:buNone/>
            </a:pPr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  ZABEZPEČOVATEĽ</a:t>
            </a:r>
          </a:p>
          <a:p>
            <a:pPr algn="ctr">
              <a:buNone/>
            </a:pPr>
            <a:r>
              <a:rPr lang="sk-SK" dirty="0" smtClean="0"/>
              <a:t> zabezpečuje pre vykonávateľa APS:</a:t>
            </a:r>
          </a:p>
          <a:p>
            <a:pPr>
              <a:buNone/>
            </a:pPr>
            <a:endParaRPr lang="sk-SK" sz="1200" dirty="0" smtClean="0"/>
          </a:p>
          <a:p>
            <a:r>
              <a:rPr lang="sk-SK" b="1" dirty="0" smtClean="0">
                <a:solidFill>
                  <a:srgbClr val="7030A0"/>
                </a:solidFill>
              </a:rPr>
              <a:t>1. rovnosť povinnosti výkonom APS</a:t>
            </a:r>
          </a:p>
          <a:p>
            <a:r>
              <a:rPr lang="sk-SK" b="1" dirty="0" smtClean="0">
                <a:solidFill>
                  <a:srgbClr val="7030A0"/>
                </a:solidFill>
              </a:rPr>
              <a:t>2. odmenu za výkon APS nad rámec povinného výkonu</a:t>
            </a:r>
          </a:p>
          <a:p>
            <a:r>
              <a:rPr lang="sk-SK" dirty="0" smtClean="0">
                <a:solidFill>
                  <a:srgbClr val="7030A0"/>
                </a:solidFill>
              </a:rPr>
              <a:t>3. má uzavretú s miestnym organizátorom APS zmluvu o personálnom zabezpečení APS</a:t>
            </a:r>
            <a:endParaRPr lang="sk-SK" dirty="0">
              <a:solidFill>
                <a:srgbClr val="7030A0"/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z="5400" b="1" smtClean="0">
                <a:solidFill>
                  <a:schemeClr val="tx1"/>
                </a:solidFill>
              </a:rPr>
              <a:pPr/>
              <a:t>12</a:t>
            </a:fld>
            <a:endParaRPr lang="sk-SK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00B050"/>
                </a:solidFill>
              </a:rPr>
              <a:t>3. zmluva o náhradnom </a:t>
            </a:r>
            <a:br>
              <a:rPr lang="sk-SK" dirty="0" smtClean="0">
                <a:solidFill>
                  <a:srgbClr val="00B050"/>
                </a:solidFill>
              </a:rPr>
            </a:br>
            <a:r>
              <a:rPr lang="sk-SK" dirty="0" smtClean="0">
                <a:solidFill>
                  <a:srgbClr val="00B050"/>
                </a:solidFill>
              </a:rPr>
              <a:t>personálnom zabezpečení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ZABEZPEČOVATEĽ</a:t>
            </a:r>
          </a:p>
          <a:p>
            <a:pPr algn="ctr">
              <a:buNone/>
            </a:pPr>
            <a:r>
              <a:rPr lang="sk-SK" dirty="0" smtClean="0"/>
              <a:t> zabezpečuje pre objednávateľa:</a:t>
            </a:r>
          </a:p>
          <a:p>
            <a:pPr>
              <a:buNone/>
            </a:pPr>
            <a:endParaRPr lang="sk-SK" sz="1400" dirty="0" smtClean="0"/>
          </a:p>
          <a:p>
            <a:r>
              <a:rPr lang="sk-SK" b="1" dirty="0" smtClean="0">
                <a:solidFill>
                  <a:srgbClr val="7030A0"/>
                </a:solidFill>
              </a:rPr>
              <a:t>náhradný výkon povinnosti </a:t>
            </a:r>
            <a:r>
              <a:rPr lang="sk-SK" dirty="0" smtClean="0">
                <a:solidFill>
                  <a:srgbClr val="7030A0"/>
                </a:solidFill>
              </a:rPr>
              <a:t>podľa §79, ods.1, písm. v) zákona 578/2004 </a:t>
            </a:r>
            <a:r>
              <a:rPr lang="sk-SK" b="1" dirty="0" smtClean="0">
                <a:solidFill>
                  <a:srgbClr val="7030A0"/>
                </a:solidFill>
              </a:rPr>
              <a:t>za úhradu, </a:t>
            </a:r>
            <a:r>
              <a:rPr lang="sk-SK" dirty="0" smtClean="0">
                <a:solidFill>
                  <a:srgbClr val="7030A0"/>
                </a:solidFill>
              </a:rPr>
              <a:t>ktorú prepláca tým vykonávateľom, ktorí vykonávajú APS osobne nad rámec povinnosti, ktorá vyplýva z rovnomerného rozpisu APS v danom okrese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z="5400" b="1" smtClean="0">
                <a:solidFill>
                  <a:schemeClr val="tx1"/>
                </a:solidFill>
              </a:rPr>
              <a:pPr/>
              <a:t>13</a:t>
            </a:fld>
            <a:endParaRPr lang="sk-SK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NÁŠ ZABEZPEČOVATEĽ</a:t>
            </a:r>
            <a:endParaRPr lang="sk-SK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785786" y="4000504"/>
            <a:ext cx="7643866" cy="212565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sk-SK" sz="3600" dirty="0" smtClean="0"/>
          </a:p>
          <a:p>
            <a:pPr algn="ctr">
              <a:buNone/>
            </a:pPr>
            <a:r>
              <a:rPr lang="sk-SK" sz="3600" dirty="0" smtClean="0"/>
              <a:t>...alebo to urobí niekto za nás?</a:t>
            </a:r>
          </a:p>
          <a:p>
            <a:pPr algn="ctr">
              <a:buNone/>
            </a:pPr>
            <a:r>
              <a:rPr lang="sk-SK" sz="3600" b="1" dirty="0" smtClean="0">
                <a:solidFill>
                  <a:schemeClr val="accent2">
                    <a:lumMod val="75000"/>
                  </a:schemeClr>
                </a:solidFill>
              </a:rPr>
              <a:t>ZVLD SR </a:t>
            </a:r>
            <a:r>
              <a:rPr lang="sk-SK" sz="3600" b="1" dirty="0" err="1" smtClean="0">
                <a:solidFill>
                  <a:schemeClr val="accent2">
                    <a:lumMod val="75000"/>
                  </a:schemeClr>
                </a:solidFill>
              </a:rPr>
              <a:t>o.z</a:t>
            </a:r>
            <a:r>
              <a:rPr lang="sk-SK" sz="3600" b="1" dirty="0" smtClean="0">
                <a:solidFill>
                  <a:schemeClr val="accent2">
                    <a:lumMod val="75000"/>
                  </a:schemeClr>
                </a:solidFill>
              </a:rPr>
              <a:t>. prináša praktické riešenia</a:t>
            </a:r>
            <a:endParaRPr lang="sk-SK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Zástupný symbol obsahu 5" descr="20180317_144014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714348" y="1184265"/>
            <a:ext cx="7447875" cy="3530619"/>
          </a:xfrm>
        </p:spPr>
      </p:pic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mtClean="0"/>
              <a:pPr/>
              <a:t>14</a:t>
            </a:fld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954556"/>
                </a:solidFill>
              </a:rPr>
              <a:t>Čo je APS ?</a:t>
            </a:r>
            <a:endParaRPr lang="sk-SK" b="1" dirty="0">
              <a:solidFill>
                <a:srgbClr val="954556"/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Zák. </a:t>
            </a:r>
            <a:r>
              <a:rPr lang="sk-SK" b="1" dirty="0" smtClean="0"/>
              <a:t>576</a:t>
            </a:r>
            <a:r>
              <a:rPr lang="sk-SK" dirty="0" smtClean="0"/>
              <a:t>/2004, §8a - čo to je APS a ako je organizovaná </a:t>
            </a:r>
          </a:p>
          <a:p>
            <a:r>
              <a:rPr lang="sk-SK" dirty="0" smtClean="0"/>
              <a:t>Zák. </a:t>
            </a:r>
            <a:r>
              <a:rPr lang="sk-SK" b="1" dirty="0" smtClean="0"/>
              <a:t>578</a:t>
            </a:r>
            <a:r>
              <a:rPr lang="sk-SK" dirty="0" smtClean="0"/>
              <a:t>/2004, §14a - výberové konania na APS + aplikačná vyhl. MZ SR </a:t>
            </a:r>
            <a:r>
              <a:rPr lang="sk-SK" b="1" dirty="0" smtClean="0"/>
              <a:t>349</a:t>
            </a:r>
            <a:r>
              <a:rPr lang="sk-SK" dirty="0" smtClean="0"/>
              <a:t>/2017</a:t>
            </a:r>
          </a:p>
          <a:p>
            <a:r>
              <a:rPr lang="sk-SK" b="1" dirty="0" smtClean="0"/>
              <a:t>§79, ods.1, </a:t>
            </a:r>
            <a:r>
              <a:rPr lang="sk-SK" b="1" dirty="0" err="1" smtClean="0"/>
              <a:t>písm.v</a:t>
            </a:r>
            <a:r>
              <a:rPr lang="sk-SK" b="1" dirty="0" smtClean="0"/>
              <a:t>) </a:t>
            </a:r>
            <a:r>
              <a:rPr lang="sk-SK" dirty="0" smtClean="0"/>
              <a:t>578/2004 - </a:t>
            </a:r>
            <a:r>
              <a:rPr lang="sk-SK" b="1" dirty="0" smtClean="0"/>
              <a:t>povinnosť výkonu APS</a:t>
            </a:r>
            <a:r>
              <a:rPr lang="sk-SK" dirty="0" smtClean="0"/>
              <a:t>,..§80a, ods.3-5 odmena lekára a jej krátenie</a:t>
            </a:r>
          </a:p>
          <a:p>
            <a:r>
              <a:rPr lang="sk-SK" dirty="0" smtClean="0"/>
              <a:t>Zák. </a:t>
            </a:r>
            <a:r>
              <a:rPr lang="sk-SK" b="1" dirty="0" smtClean="0"/>
              <a:t>581</a:t>
            </a:r>
            <a:r>
              <a:rPr lang="sk-SK" dirty="0" smtClean="0"/>
              <a:t>/2004, §8, ods. 9-11 - úhrada ZP a jej krátenie</a:t>
            </a:r>
          </a:p>
          <a:p>
            <a:r>
              <a:rPr lang="sk-SK" dirty="0" smtClean="0"/>
              <a:t>Zák.</a:t>
            </a:r>
            <a:r>
              <a:rPr lang="sk-SK" b="1" dirty="0" smtClean="0"/>
              <a:t>257</a:t>
            </a:r>
            <a:r>
              <a:rPr lang="sk-SK" dirty="0" smtClean="0"/>
              <a:t>/2017 – zákon ktorým sa mení a dopĺňa zák. 576/2004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z="5400" b="1" smtClean="0">
                <a:solidFill>
                  <a:schemeClr val="tx1"/>
                </a:solidFill>
              </a:rPr>
              <a:pPr/>
              <a:t>2</a:t>
            </a:fld>
            <a:endParaRPr lang="sk-SK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/>
          <a:lstStyle/>
          <a:p>
            <a:r>
              <a:rPr lang="sk-SK" b="1" dirty="0" smtClean="0">
                <a:solidFill>
                  <a:srgbClr val="954556"/>
                </a:solidFill>
              </a:rPr>
              <a:t>Kto bude APS ?</a:t>
            </a:r>
            <a:endParaRPr lang="sk-SK" b="1" dirty="0">
              <a:solidFill>
                <a:srgbClr val="954556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3697295"/>
          </a:xfrm>
        </p:spPr>
        <p:txBody>
          <a:bodyPr/>
          <a:lstStyle/>
          <a:p>
            <a:pPr algn="ctr"/>
            <a:r>
              <a:rPr lang="sk-SK" b="1" dirty="0" smtClean="0"/>
              <a:t>„</a:t>
            </a:r>
            <a:r>
              <a:rPr lang="sk-SK" sz="4000" b="1" dirty="0" smtClean="0"/>
              <a:t>úspešný“ organizátor                                  </a:t>
            </a:r>
            <a:r>
              <a:rPr lang="sk-SK" sz="4000" dirty="0" smtClean="0"/>
              <a:t>(vyhrá VK)</a:t>
            </a:r>
          </a:p>
          <a:p>
            <a:pPr algn="ctr"/>
            <a:r>
              <a:rPr lang="sk-SK" sz="4000" b="1" dirty="0" smtClean="0"/>
              <a:t>„poverený“ organizátor                                      </a:t>
            </a:r>
            <a:r>
              <a:rPr lang="sk-SK" sz="4000" dirty="0" smtClean="0"/>
              <a:t>(z rozhodnutia MZ SR)</a:t>
            </a:r>
          </a:p>
          <a:p>
            <a:pPr algn="ctr"/>
            <a:r>
              <a:rPr lang="sk-SK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</a:t>
            </a:r>
            <a:r>
              <a:rPr lang="sk-SK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iektoré okresy zostanú bez APS ?</a:t>
            </a:r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z="5400" b="1" smtClean="0">
                <a:solidFill>
                  <a:schemeClr val="tx1"/>
                </a:solidFill>
              </a:rPr>
              <a:pPr/>
              <a:t>3</a:t>
            </a:fld>
            <a:endParaRPr lang="sk-SK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7030A0"/>
                </a:solidFill>
              </a:rPr>
              <a:t>Kto bude robiť APS?</a:t>
            </a:r>
            <a:endParaRPr lang="sk-SK" b="1" dirty="0">
              <a:solidFill>
                <a:srgbClr val="7030A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000" b="1" dirty="0" smtClean="0">
                <a:solidFill>
                  <a:srgbClr val="C00000"/>
                </a:solidFill>
              </a:rPr>
              <a:t>Povinnosť VLD</a:t>
            </a:r>
            <a:r>
              <a:rPr lang="sk-SK" sz="4000" dirty="0" smtClean="0"/>
              <a:t>                                  (§79, ods.1, </a:t>
            </a:r>
            <a:r>
              <a:rPr lang="sk-SK" sz="4000" dirty="0" err="1" smtClean="0"/>
              <a:t>písm.v</a:t>
            </a:r>
            <a:r>
              <a:rPr lang="sk-SK" sz="4000" dirty="0" smtClean="0"/>
              <a:t> 578/2004 )</a:t>
            </a:r>
          </a:p>
          <a:p>
            <a:r>
              <a:rPr lang="sk-SK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Záujem VLD? </a:t>
            </a:r>
            <a:r>
              <a:rPr lang="sk-SK" sz="4000" dirty="0" smtClean="0"/>
              <a:t>(peniaze?)</a:t>
            </a:r>
          </a:p>
          <a:p>
            <a:r>
              <a:rPr lang="sk-SK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Ochota VLD? </a:t>
            </a:r>
            <a:r>
              <a:rPr lang="sk-SK" sz="4000" dirty="0" smtClean="0"/>
              <a:t>(znášať náklady?)</a:t>
            </a:r>
          </a:p>
          <a:p>
            <a:r>
              <a:rPr lang="sk-SK" sz="4000" dirty="0" smtClean="0">
                <a:solidFill>
                  <a:srgbClr val="C00000"/>
                </a:solidFill>
              </a:rPr>
              <a:t>Donútenie / sankcie VLD? </a:t>
            </a:r>
            <a:r>
              <a:rPr lang="sk-SK" sz="4000" dirty="0" smtClean="0"/>
              <a:t>(nedostatok personálu)</a:t>
            </a:r>
            <a:endParaRPr lang="sk-SK" sz="400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6643702" y="6215082"/>
            <a:ext cx="2133600" cy="365125"/>
          </a:xfrm>
        </p:spPr>
        <p:txBody>
          <a:bodyPr/>
          <a:lstStyle/>
          <a:p>
            <a:fld id="{8A3319D0-2BE1-4DA4-8768-D1A66B8E2E57}" type="slidenum">
              <a:rPr lang="sk-SK" sz="5400" b="1" smtClean="0">
                <a:solidFill>
                  <a:schemeClr val="tx1"/>
                </a:solidFill>
              </a:rPr>
              <a:pPr/>
              <a:t>4</a:t>
            </a:fld>
            <a:endParaRPr lang="sk-SK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Problémy s APS ?</a:t>
            </a:r>
            <a:endParaRPr lang="sk-SK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sz="half" idx="1"/>
          </p:nvPr>
        </p:nvGraphicFramePr>
        <p:xfrm>
          <a:off x="2000232" y="785794"/>
          <a:ext cx="535785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ástupný symbol obsahu 4"/>
          <p:cNvSpPr>
            <a:spLocks noGrp="1"/>
          </p:cNvSpPr>
          <p:nvPr>
            <p:ph sz="half" idx="2"/>
          </p:nvPr>
        </p:nvSpPr>
        <p:spPr>
          <a:xfrm>
            <a:off x="1071538" y="5500702"/>
            <a:ext cx="7615262" cy="10001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k-SK" sz="4400" b="1" dirty="0">
                <a:solidFill>
                  <a:srgbClr val="C00000"/>
                </a:solidFill>
              </a:rPr>
              <a:t>s</a:t>
            </a:r>
            <a:r>
              <a:rPr lang="sk-SK" sz="4400" b="1" dirty="0" smtClean="0">
                <a:solidFill>
                  <a:srgbClr val="C00000"/>
                </a:solidFill>
              </a:rPr>
              <a:t>ystém  „pod napätím“</a:t>
            </a:r>
          </a:p>
          <a:p>
            <a:pPr algn="ctr">
              <a:buNone/>
            </a:pPr>
            <a:endParaRPr lang="sk-SK" sz="3500" b="1" dirty="0">
              <a:solidFill>
                <a:srgbClr val="954556"/>
              </a:solidFill>
            </a:endParaRPr>
          </a:p>
        </p:txBody>
      </p:sp>
      <p:pic>
        <p:nvPicPr>
          <p:cNvPr id="6" name="Obrázok 5" descr="blesk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71934" y="3071810"/>
            <a:ext cx="1071570" cy="1357322"/>
          </a:xfrm>
          <a:prstGeom prst="rect">
            <a:avLst/>
          </a:prstGeom>
        </p:spPr>
      </p:pic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z="5400" b="1" smtClean="0">
                <a:solidFill>
                  <a:schemeClr val="tx1"/>
                </a:solidFill>
              </a:rPr>
              <a:pPr/>
              <a:t>5</a:t>
            </a:fld>
            <a:endParaRPr lang="sk-SK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/>
          <a:lstStyle/>
          <a:p>
            <a:r>
              <a:rPr lang="sk-SK" b="1" dirty="0" smtClean="0">
                <a:solidFill>
                  <a:srgbClr val="954556"/>
                </a:solidFill>
              </a:rPr>
              <a:t>Riziká APS pre VLD:</a:t>
            </a:r>
            <a:endParaRPr lang="sk-SK" b="1" dirty="0">
              <a:solidFill>
                <a:srgbClr val="954556"/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/>
          <a:lstStyle/>
          <a:p>
            <a:r>
              <a:rPr lang="sk-SK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Veľa práce (strata času) / málo peňazí</a:t>
            </a:r>
          </a:p>
          <a:p>
            <a:r>
              <a:rPr lang="sk-SK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Rovnomernosť / diskriminácia</a:t>
            </a:r>
          </a:p>
          <a:p>
            <a:r>
              <a:rPr lang="sk-SK" sz="4000" dirty="0" smtClean="0">
                <a:solidFill>
                  <a:srgbClr val="C00000"/>
                </a:solidFill>
              </a:rPr>
              <a:t>Sankcia za porušenie povinnosti </a:t>
            </a:r>
            <a:r>
              <a:rPr lang="sk-SK" sz="4000" dirty="0" smtClean="0"/>
              <a:t>                  </a:t>
            </a:r>
            <a:r>
              <a:rPr lang="sk-SK" dirty="0" smtClean="0"/>
              <a:t>(§82, ods.1, </a:t>
            </a:r>
            <a:r>
              <a:rPr lang="sk-SK" dirty="0" err="1" smtClean="0"/>
              <a:t>písm.b</a:t>
            </a:r>
            <a:r>
              <a:rPr lang="sk-SK" dirty="0" smtClean="0"/>
              <a:t>, 578/2004 = 3319,-EUR)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z="5400" b="1" smtClean="0">
                <a:solidFill>
                  <a:schemeClr val="tx1"/>
                </a:solidFill>
              </a:rPr>
              <a:pPr/>
              <a:t>6</a:t>
            </a:fld>
            <a:endParaRPr lang="sk-SK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r>
              <a:rPr lang="sk-SK" b="1" dirty="0" smtClean="0">
                <a:solidFill>
                  <a:srgbClr val="7030A0"/>
                </a:solidFill>
              </a:rPr>
              <a:t>Riziká pre organizátora APS</a:t>
            </a:r>
            <a:endParaRPr lang="sk-SK" b="1" dirty="0">
              <a:solidFill>
                <a:srgbClr val="7030A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125923"/>
          </a:xfrm>
        </p:spPr>
        <p:txBody>
          <a:bodyPr>
            <a:noAutofit/>
          </a:bodyPr>
          <a:lstStyle/>
          <a:p>
            <a:r>
              <a:rPr lang="sk-SK" sz="3600" dirty="0" smtClean="0"/>
              <a:t>Krátenie paušálnej úhrady podľa </a:t>
            </a:r>
            <a:r>
              <a:rPr lang="pl-PL" sz="3600" dirty="0" smtClean="0">
                <a:solidFill>
                  <a:srgbClr val="C00000"/>
                </a:solidFill>
              </a:rPr>
              <a:t>§ 8 ods. 10 zákona č. 581/2004                </a:t>
            </a:r>
            <a:r>
              <a:rPr lang="pl-PL" sz="3600" dirty="0" smtClean="0"/>
              <a:t>(</a:t>
            </a:r>
            <a:r>
              <a:rPr lang="sk-SK" sz="3600" dirty="0" smtClean="0"/>
              <a:t>„úspešný“ organizátor)</a:t>
            </a:r>
          </a:p>
          <a:p>
            <a:r>
              <a:rPr lang="sk-SK" sz="3600" dirty="0" smtClean="0"/>
              <a:t>Sankcia za porušenie povinnosti podľa §79, ods.1, písm. d, zák. 578/2004  v spojení s §82, ods. 1, </a:t>
            </a:r>
            <a:r>
              <a:rPr lang="sk-SK" sz="3600" dirty="0" err="1" smtClean="0"/>
              <a:t>písm.c</a:t>
            </a:r>
            <a:r>
              <a:rPr lang="sk-SK" sz="3600" dirty="0" smtClean="0"/>
              <a:t>, tohto zákona = </a:t>
            </a:r>
            <a:r>
              <a:rPr lang="sk-SK" sz="3600" dirty="0" smtClean="0">
                <a:solidFill>
                  <a:srgbClr val="C00000"/>
                </a:solidFill>
              </a:rPr>
              <a:t>9.958,- EUR</a:t>
            </a:r>
            <a:endParaRPr lang="sk-SK" sz="3600" dirty="0">
              <a:solidFill>
                <a:srgbClr val="C00000"/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z="5400" b="1" smtClean="0">
                <a:solidFill>
                  <a:schemeClr val="tx1"/>
                </a:solidFill>
              </a:rPr>
              <a:pPr/>
              <a:t>7</a:t>
            </a:fld>
            <a:endParaRPr lang="sk-SK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r>
              <a:rPr lang="sk-SK" b="1" dirty="0" smtClean="0">
                <a:solidFill>
                  <a:srgbClr val="00B050"/>
                </a:solidFill>
              </a:rPr>
              <a:t>Je možná bezproblémová APS?</a:t>
            </a:r>
            <a:endParaRPr lang="sk-SK" b="1" dirty="0">
              <a:solidFill>
                <a:srgbClr val="00B05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rgbClr val="954556"/>
                </a:solidFill>
              </a:rPr>
              <a:t>Redukcia rizika vykonávateľov</a:t>
            </a:r>
            <a:r>
              <a:rPr lang="sk-SK" sz="3600" dirty="0" smtClean="0"/>
              <a:t>          (záujem / donútenie / odmena / sankcia)</a:t>
            </a:r>
          </a:p>
          <a:p>
            <a:r>
              <a:rPr lang="sk-SK" sz="3600" b="1" dirty="0" smtClean="0">
                <a:solidFill>
                  <a:srgbClr val="7030A0"/>
                </a:solidFill>
              </a:rPr>
              <a:t>Redukcia rizika organizátora</a:t>
            </a:r>
          </a:p>
          <a:p>
            <a:r>
              <a:rPr lang="sk-SK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Náhradné personálne zabezpečenie</a:t>
            </a:r>
            <a:r>
              <a:rPr lang="sk-SK" sz="3600" dirty="0" smtClean="0"/>
              <a:t> (samospráva VLD)</a:t>
            </a:r>
            <a:endParaRPr lang="sk-SK" sz="360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z="5400" b="1" smtClean="0">
                <a:solidFill>
                  <a:schemeClr val="tx1"/>
                </a:solidFill>
              </a:rPr>
              <a:pPr/>
              <a:t>8</a:t>
            </a:fld>
            <a:endParaRPr lang="sk-SK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00B050"/>
                </a:solidFill>
              </a:rPr>
              <a:t>Je možná bezproblémová APS?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Samospráva VLD vo vzťahu k APS vymedzená konkrétnym zmluvným vzťahom:</a:t>
            </a:r>
          </a:p>
          <a:p>
            <a:r>
              <a:rPr lang="sk-SK" b="1" dirty="0" smtClean="0">
                <a:solidFill>
                  <a:srgbClr val="002060"/>
                </a:solidFill>
              </a:rPr>
              <a:t>1. medzi VLD navzájom:</a:t>
            </a:r>
          </a:p>
          <a:p>
            <a:r>
              <a:rPr lang="sk-SK" dirty="0" smtClean="0"/>
              <a:t>1.1. zmluva o výkone APS</a:t>
            </a:r>
          </a:p>
          <a:p>
            <a:r>
              <a:rPr lang="sk-SK" dirty="0" smtClean="0"/>
              <a:t>1.2. zmluva o náhradnom personálnom zabezpečení</a:t>
            </a:r>
          </a:p>
          <a:p>
            <a:r>
              <a:rPr lang="sk-SK" b="1" dirty="0" smtClean="0">
                <a:solidFill>
                  <a:srgbClr val="002060"/>
                </a:solidFill>
              </a:rPr>
              <a:t>2. medzi VLD a organizátorom APS:</a:t>
            </a:r>
          </a:p>
          <a:p>
            <a:r>
              <a:rPr lang="sk-SK" dirty="0" smtClean="0"/>
              <a:t>2.1. zmluva o personálnom zabezpečení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9D0-2BE1-4DA4-8768-D1A66B8E2E57}" type="slidenum">
              <a:rPr lang="sk-SK" sz="5400" b="1" smtClean="0">
                <a:solidFill>
                  <a:schemeClr val="tx1"/>
                </a:solidFill>
              </a:rPr>
              <a:pPr/>
              <a:t>9</a:t>
            </a:fld>
            <a:endParaRPr lang="sk-SK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2281</Words>
  <Application>Microsoft Office PowerPoint</Application>
  <PresentationFormat>Prezentácia na obrazovke (4:3)</PresentationFormat>
  <Paragraphs>186</Paragraphs>
  <Slides>14</Slides>
  <Notes>14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Motív Office</vt:lpstr>
      <vt:lpstr>APS kontrakt ZVLD SR o.z.</vt:lpstr>
      <vt:lpstr>Čo je APS ?</vt:lpstr>
      <vt:lpstr>Kto bude APS ?</vt:lpstr>
      <vt:lpstr>Kto bude robiť APS?</vt:lpstr>
      <vt:lpstr>Problémy s APS ?</vt:lpstr>
      <vt:lpstr>Riziká APS pre VLD:</vt:lpstr>
      <vt:lpstr>Riziká pre organizátora APS</vt:lpstr>
      <vt:lpstr>Je možná bezproblémová APS?</vt:lpstr>
      <vt:lpstr>Je možná bezproblémová APS?</vt:lpstr>
      <vt:lpstr>KTO TO ZABEZPEČÍ ?</vt:lpstr>
      <vt:lpstr>1. zmluva o personálnom zabezpečení</vt:lpstr>
      <vt:lpstr>2. zmluva o výkone APS</vt:lpstr>
      <vt:lpstr>3. zmluva o náhradnom  personálnom zabezpečení</vt:lpstr>
      <vt:lpstr>NÁŠ ZABEZPEČOVATEĽ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Kontrakt APS ZVLD SR o.z.</dc:title>
  <dc:creator>Promeda</dc:creator>
  <cp:lastModifiedBy>Promeda</cp:lastModifiedBy>
  <cp:revision>71</cp:revision>
  <dcterms:created xsi:type="dcterms:W3CDTF">2018-03-17T15:00:32Z</dcterms:created>
  <dcterms:modified xsi:type="dcterms:W3CDTF">2018-03-24T06:37:14Z</dcterms:modified>
</cp:coreProperties>
</file>