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815DB-6772-4D27-AE0A-90D76C43C25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6879BB2-9B7D-438D-8D56-8873236CC709}" type="pres">
      <dgm:prSet presAssocID="{A79815DB-6772-4D27-AE0A-90D76C43C252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37517E26-F3B3-45AE-BD55-A3B1B676A80D}" type="presOf" srcId="{A79815DB-6772-4D27-AE0A-90D76C43C252}" destId="{B6879BB2-9B7D-438D-8D56-8873236CC70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9815DB-6772-4D27-AE0A-90D76C43C25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6879BB2-9B7D-438D-8D56-8873236CC709}" type="pres">
      <dgm:prSet presAssocID="{A79815DB-6772-4D27-AE0A-90D76C43C252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966231A7-547B-4016-90E9-8B48F1128FF7}" type="presOf" srcId="{A79815DB-6772-4D27-AE0A-90D76C43C252}" destId="{B6879BB2-9B7D-438D-8D56-8873236CC70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A0AC-C3AF-4A1B-8C1E-F999C54986FA}" type="datetimeFigureOut">
              <a:rPr lang="sk-SK" smtClean="0"/>
              <a:pPr/>
              <a:t>26. 6. 2018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DEE2-2780-417D-8157-736624E22FD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        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Požiadavky VLD pre Sociálnu poisťov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ň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u a </a:t>
            </a:r>
            <a:r>
              <a:rPr lang="sk-SK" b="1" dirty="0" err="1" smtClean="0">
                <a:solidFill>
                  <a:schemeClr val="accent2">
                    <a:lumMod val="75000"/>
                  </a:schemeClr>
                </a:solidFill>
              </a:rPr>
              <a:t>ÚPSVaR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1979712" y="1484784"/>
            <a:ext cx="6768752" cy="4285710"/>
          </a:xfrm>
        </p:spPr>
        <p:txBody>
          <a:bodyPr>
            <a:normAutofit fontScale="62500" lnSpcReduction="20000"/>
          </a:bodyPr>
          <a:lstStyle/>
          <a:p>
            <a:endParaRPr lang="sk-SK" sz="5400" b="1" u="sng" dirty="0" smtClean="0"/>
          </a:p>
          <a:p>
            <a:r>
              <a:rPr lang="sk-SK" sz="5400" b="1" u="sng" dirty="0" smtClean="0"/>
              <a:t>Navrhované </a:t>
            </a:r>
            <a:r>
              <a:rPr lang="sk-SK" sz="5400" b="1" u="sng" dirty="0"/>
              <a:t>úpravy a opatrenia :</a:t>
            </a:r>
            <a:endParaRPr lang="sk-SK" sz="5400" dirty="0"/>
          </a:p>
          <a:p>
            <a:pPr marL="0" indent="0">
              <a:buNone/>
            </a:pPr>
            <a:endParaRPr lang="sk-SK" sz="3200" dirty="0" smtClean="0"/>
          </a:p>
          <a:p>
            <a:pPr marL="0" indent="0">
              <a:buNone/>
            </a:pPr>
            <a:r>
              <a:rPr lang="sk-SK" sz="3200" dirty="0" smtClean="0"/>
              <a:t>     Navrhujeme </a:t>
            </a:r>
            <a:r>
              <a:rPr lang="sk-SK" sz="3200" dirty="0"/>
              <a:t>cenu bodu upraviť nasledovne</a:t>
            </a:r>
            <a:r>
              <a:rPr lang="sk-SK" sz="3200" dirty="0" smtClean="0"/>
              <a:t>:</a:t>
            </a:r>
            <a:r>
              <a:rPr lang="sk-SK" sz="3200" dirty="0"/>
              <a:t> </a:t>
            </a:r>
          </a:p>
          <a:p>
            <a:r>
              <a:rPr lang="sk-SK" sz="3200" dirty="0"/>
              <a:t>Výkony</a:t>
            </a:r>
            <a:r>
              <a:rPr lang="sk-SK" sz="3200" b="1" dirty="0"/>
              <a:t> 71</a:t>
            </a:r>
            <a:r>
              <a:rPr lang="sk-SK" sz="3200" dirty="0"/>
              <a:t> a</a:t>
            </a:r>
            <a:r>
              <a:rPr lang="sk-SK" sz="3200" b="1" dirty="0"/>
              <a:t> 74</a:t>
            </a:r>
            <a:r>
              <a:rPr lang="sk-SK" sz="3200" dirty="0"/>
              <a:t> jednotnú cenu </a:t>
            </a:r>
            <a:r>
              <a:rPr lang="sk-SK" sz="3200" b="1" dirty="0"/>
              <a:t>0,03 </a:t>
            </a:r>
            <a:r>
              <a:rPr lang="sk-SK" sz="3200" dirty="0" err="1"/>
              <a:t>Eu</a:t>
            </a:r>
            <a:endParaRPr lang="sk-SK" sz="3200" dirty="0"/>
          </a:p>
          <a:p>
            <a:r>
              <a:rPr lang="sk-SK" sz="3200" dirty="0"/>
              <a:t>Výkon  </a:t>
            </a:r>
            <a:r>
              <a:rPr lang="sk-SK" sz="3200" b="1" dirty="0"/>
              <a:t> 74a </a:t>
            </a:r>
            <a:r>
              <a:rPr lang="sk-SK" sz="3200" dirty="0"/>
              <a:t> ohodnotiť počtom bodov </a:t>
            </a:r>
            <a:r>
              <a:rPr lang="sk-SK" sz="3200" b="1" dirty="0"/>
              <a:t>100</a:t>
            </a:r>
            <a:r>
              <a:rPr lang="sk-SK" sz="3200" dirty="0"/>
              <a:t>  s cenou bodu </a:t>
            </a:r>
            <a:r>
              <a:rPr lang="sk-SK" sz="3200" b="1" dirty="0"/>
              <a:t>0,023 </a:t>
            </a:r>
            <a:r>
              <a:rPr lang="sk-SK" sz="3200" b="1" dirty="0" err="1"/>
              <a:t>Eu</a:t>
            </a:r>
            <a:endParaRPr lang="sk-SK" sz="3200" dirty="0"/>
          </a:p>
          <a:p>
            <a:r>
              <a:rPr lang="sk-SK" sz="3200" dirty="0"/>
              <a:t> </a:t>
            </a:r>
          </a:p>
          <a:p>
            <a:r>
              <a:rPr lang="sk-SK" sz="3200" dirty="0"/>
              <a:t>Navrhujeme upraviť frekvenciu PKSP : </a:t>
            </a:r>
          </a:p>
          <a:p>
            <a:r>
              <a:rPr lang="sk-SK" sz="3200" dirty="0" smtClean="0"/>
              <a:t>1x/2 </a:t>
            </a:r>
            <a:r>
              <a:rPr lang="sk-SK" sz="3200" dirty="0"/>
              <a:t>mesiace u poistenca , kde DPN prekročila    21 dní  a</a:t>
            </a:r>
          </a:p>
          <a:p>
            <a:r>
              <a:rPr lang="sk-SK" sz="3200" dirty="0" smtClean="0"/>
              <a:t>v</a:t>
            </a:r>
            <a:r>
              <a:rPr lang="sk-SK" sz="3200" dirty="0"/>
              <a:t> 26. týždni trvania DPN    jednotlivého poistenca</a:t>
            </a:r>
          </a:p>
          <a:p>
            <a:r>
              <a:rPr lang="sk-SK" sz="3200" dirty="0" smtClean="0"/>
              <a:t>v</a:t>
            </a:r>
            <a:r>
              <a:rPr lang="sk-SK" sz="3200" dirty="0"/>
              <a:t> 52. týždni trvania DPN jednotlivého poistenca</a:t>
            </a:r>
          </a:p>
          <a:p>
            <a:pPr marL="0" indent="0">
              <a:buNone/>
            </a:pPr>
            <a:endParaRPr lang="sk-SK" sz="3200" dirty="0" smtClean="0"/>
          </a:p>
        </p:txBody>
      </p:sp>
      <p:pic>
        <p:nvPicPr>
          <p:cNvPr id="13" name="Obrázok 12" descr="logo-c52f759b36521c23db2c6cddb713bd3be84f06e9871e3860a92a50447db5d2bb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714480" cy="171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sz="half" idx="2"/>
          </p:nvPr>
        </p:nvSpPr>
        <p:spPr>
          <a:xfrm>
            <a:off x="1979712" y="620688"/>
            <a:ext cx="6840760" cy="5976664"/>
          </a:xfrm>
        </p:spPr>
        <p:txBody>
          <a:bodyPr>
            <a:noAutofit/>
          </a:bodyPr>
          <a:lstStyle/>
          <a:p>
            <a:r>
              <a:rPr lang="sk-SK" sz="3600" b="1" dirty="0"/>
              <a:t>Odôvodnenie:</a:t>
            </a:r>
            <a:r>
              <a:rPr lang="sk-SK" sz="3600" dirty="0"/>
              <a:t> </a:t>
            </a:r>
          </a:p>
          <a:p>
            <a:pPr marL="0" indent="0">
              <a:buNone/>
            </a:pPr>
            <a:r>
              <a:rPr lang="sk-SK" sz="1600" dirty="0"/>
              <a:t> </a:t>
            </a:r>
          </a:p>
          <a:p>
            <a:r>
              <a:rPr lang="sk-SK" sz="1600" dirty="0"/>
              <a:t>- cena bodu nebola upravovaná od 30.12.2003 , napriek tomu že v rokoch </a:t>
            </a:r>
            <a:r>
              <a:rPr lang="sk-SK" sz="1600" dirty="0" smtClean="0"/>
              <a:t> </a:t>
            </a:r>
          </a:p>
          <a:p>
            <a:pPr marL="0" indent="0">
              <a:buNone/>
            </a:pPr>
            <a:r>
              <a:rPr lang="sk-SK" sz="1600" dirty="0" smtClean="0"/>
              <a:t>          2003 </a:t>
            </a:r>
            <a:r>
              <a:rPr lang="sk-SK" sz="1600" dirty="0"/>
              <a:t>– </a:t>
            </a:r>
            <a:r>
              <a:rPr lang="sk-SK" sz="1600" dirty="0" smtClean="0"/>
              <a:t>2016   </a:t>
            </a:r>
            <a:r>
              <a:rPr lang="sk-SK" sz="1600" dirty="0"/>
              <a:t>sa inflácia pohybovala od – 0,49  do 9,26 % ( v priemere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          2,88</a:t>
            </a:r>
            <a:r>
              <a:rPr lang="sk-SK" sz="1600" dirty="0"/>
              <a:t>% ) k valorizácii cien </a:t>
            </a:r>
            <a:r>
              <a:rPr lang="sk-SK" sz="1600" dirty="0" smtClean="0"/>
              <a:t>pre   </a:t>
            </a:r>
            <a:r>
              <a:rPr lang="sk-SK" sz="1600" dirty="0"/>
              <a:t>poskytovateľov zdravotnej starostlivosti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  nedošlo </a:t>
            </a:r>
            <a:r>
              <a:rPr lang="sk-SK" sz="1600" dirty="0"/>
              <a:t>za 15 rokov ani raz</a:t>
            </a:r>
          </a:p>
          <a:p>
            <a:r>
              <a:rPr lang="sk-SK" sz="1600" b="1" dirty="0"/>
              <a:t>- </a:t>
            </a:r>
            <a:r>
              <a:rPr lang="sk-SK" sz="1600" dirty="0"/>
              <a:t>kontrola posudzovania spôsobilosti na prácu je realizovaná </a:t>
            </a:r>
            <a:r>
              <a:rPr lang="sk-SK" sz="1600" dirty="0" smtClean="0"/>
              <a:t>posudkovými</a:t>
            </a:r>
          </a:p>
          <a:p>
            <a:pPr marL="0" indent="0">
              <a:buNone/>
            </a:pPr>
            <a:r>
              <a:rPr lang="sk-SK" sz="1600" dirty="0" smtClean="0"/>
              <a:t>          </a:t>
            </a:r>
            <a:r>
              <a:rPr lang="sk-SK" sz="1600" dirty="0"/>
              <a:t>lekármi </a:t>
            </a:r>
            <a:r>
              <a:rPr lang="sk-SK" sz="1600" dirty="0" smtClean="0"/>
              <a:t>Sociálnej  </a:t>
            </a:r>
            <a:r>
              <a:rPr lang="sk-SK" sz="1600" dirty="0"/>
              <a:t>poisťovne v ambulanciách všeobecných lekárov,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          jedenkrát </a:t>
            </a:r>
            <a:r>
              <a:rPr lang="sk-SK" sz="1600" dirty="0"/>
              <a:t>mesačne napriek tomu</a:t>
            </a:r>
            <a:r>
              <a:rPr lang="sk-SK" sz="1600" dirty="0" smtClean="0"/>
              <a:t>,  </a:t>
            </a:r>
            <a:r>
              <a:rPr lang="sk-SK" sz="1600" dirty="0"/>
              <a:t>že  zákon taxatívne neurčuje miesto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          výkonu </a:t>
            </a:r>
            <a:r>
              <a:rPr lang="sk-SK" sz="1600" dirty="0"/>
              <a:t>a frekvenciu PKSP</a:t>
            </a:r>
          </a:p>
          <a:p>
            <a:r>
              <a:rPr lang="sk-SK" sz="1600" dirty="0"/>
              <a:t>- všeobecný lekár v čase PKSP , ktorá v priemere trvá1,5 hod, nemôže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          realizovať zdravotné  </a:t>
            </a:r>
            <a:r>
              <a:rPr lang="sk-SK" sz="1600" dirty="0"/>
              <a:t>výkony pre ostatných poistencov pre účely 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  zdravotných </a:t>
            </a:r>
            <a:r>
              <a:rPr lang="sk-SK" sz="1600" dirty="0"/>
              <a:t>poisťovní  a z toho vyplýva ,  že </a:t>
            </a:r>
            <a:r>
              <a:rPr lang="sk-SK" sz="1600" dirty="0" smtClean="0"/>
              <a:t> </a:t>
            </a:r>
            <a:r>
              <a:rPr lang="sk-SK" sz="1600" dirty="0"/>
              <a:t>zvyčajne jedenkrát v </a:t>
            </a:r>
            <a:r>
              <a:rPr lang="sk-SK" sz="1600" dirty="0" smtClean="0"/>
              <a:t>mesiaci</a:t>
            </a:r>
          </a:p>
          <a:p>
            <a:pPr marL="0" indent="0">
              <a:buNone/>
            </a:pPr>
            <a:r>
              <a:rPr lang="sk-SK" sz="1600" dirty="0" smtClean="0"/>
              <a:t>         nevykazuje </a:t>
            </a:r>
            <a:r>
              <a:rPr lang="sk-SK" sz="1600" dirty="0"/>
              <a:t>pre zdravotnú poisťovňu počet </a:t>
            </a:r>
            <a:r>
              <a:rPr lang="sk-SK" sz="1600" dirty="0" smtClean="0"/>
              <a:t>realizovaných</a:t>
            </a:r>
          </a:p>
          <a:p>
            <a:pPr marL="0" indent="0">
              <a:buNone/>
            </a:pPr>
            <a:r>
              <a:rPr lang="sk-SK" sz="1600" dirty="0" smtClean="0"/>
              <a:t>         výkonov </a:t>
            </a:r>
            <a:r>
              <a:rPr lang="sk-SK" sz="1600" dirty="0"/>
              <a:t>tak, ako po iné dni, čo sa neprejaví len v bodovom súčte výkonov </a:t>
            </a:r>
            <a:r>
              <a:rPr lang="sk-SK" sz="1600" dirty="0" smtClean="0"/>
              <a:t>,</a:t>
            </a:r>
          </a:p>
          <a:p>
            <a:pPr marL="0" indent="0">
              <a:buNone/>
            </a:pPr>
            <a:r>
              <a:rPr lang="sk-SK" sz="1600" dirty="0" smtClean="0"/>
              <a:t>         </a:t>
            </a:r>
            <a:r>
              <a:rPr lang="sk-SK" sz="1600" dirty="0"/>
              <a:t>ale </a:t>
            </a:r>
            <a:r>
              <a:rPr lang="sk-SK" sz="1600" dirty="0" smtClean="0"/>
              <a:t>samozrejme  </a:t>
            </a:r>
            <a:r>
              <a:rPr lang="sk-SK" sz="1600" dirty="0"/>
              <a:t>vo finančnom ohodnotení</a:t>
            </a:r>
          </a:p>
          <a:p>
            <a:pPr marL="0" indent="0">
              <a:buNone/>
            </a:pPr>
            <a:endParaRPr lang="sk-SK" sz="1600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713124" cy="171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dirty="0" smtClean="0"/>
              <a:t>          </a:t>
            </a:r>
            <a:r>
              <a:rPr lang="sk-SK" dirty="0" err="1" smtClean="0"/>
              <a:t>Odvôvodnenie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1187624" y="1412776"/>
            <a:ext cx="7848872" cy="4357718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k-SK" sz="3200" dirty="0" smtClean="0"/>
              <a:t>pri </a:t>
            </a:r>
            <a:r>
              <a:rPr lang="sk-SK" sz="3200" dirty="0"/>
              <a:t>hodinovej cene práce všeobecného lekára </a:t>
            </a:r>
          </a:p>
          <a:p>
            <a:pPr marL="0" indent="0">
              <a:buNone/>
            </a:pPr>
            <a:r>
              <a:rPr lang="sk-SK" sz="3200" dirty="0" smtClean="0"/>
              <a:t>     pred </a:t>
            </a:r>
            <a:r>
              <a:rPr lang="sk-SK" sz="3200" dirty="0"/>
              <a:t>dospelých resp.  konateľa  firmy  podľa </a:t>
            </a:r>
          </a:p>
          <a:p>
            <a:pPr marL="0" indent="0">
              <a:buNone/>
            </a:pPr>
            <a:r>
              <a:rPr lang="sk-SK" sz="3200" dirty="0" smtClean="0"/>
              <a:t>     stupňa </a:t>
            </a:r>
            <a:r>
              <a:rPr lang="sk-SK" sz="3200" dirty="0"/>
              <a:t>náročnosti ( </a:t>
            </a:r>
            <a:r>
              <a:rPr lang="sk-SK" sz="3200" dirty="0" err="1"/>
              <a:t>minim</a:t>
            </a:r>
            <a:r>
              <a:rPr lang="sk-SK" sz="3200" dirty="0"/>
              <a:t> mzda 27,42 Eur ) </a:t>
            </a:r>
            <a:endParaRPr lang="sk-SK" sz="3200" dirty="0" smtClean="0"/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  všeobecný </a:t>
            </a:r>
            <a:r>
              <a:rPr lang="sk-SK" sz="3200" dirty="0"/>
              <a:t>lekár prichádza </a:t>
            </a:r>
            <a:r>
              <a:rPr lang="sk-SK" sz="3200" dirty="0" smtClean="0"/>
              <a:t>približne  </a:t>
            </a:r>
            <a:r>
              <a:rPr lang="sk-SK" sz="3200" b="1" dirty="0"/>
              <a:t>o 41 Eur</a:t>
            </a:r>
            <a:r>
              <a:rPr lang="sk-SK" sz="3200" dirty="0"/>
              <a:t> </a:t>
            </a:r>
            <a:r>
              <a:rPr lang="sk-SK" sz="3200" dirty="0" smtClean="0"/>
              <a:t>/</a:t>
            </a:r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  mesiac  </a:t>
            </a:r>
            <a:r>
              <a:rPr lang="sk-SK" sz="3200" dirty="0" err="1"/>
              <a:t>resp</a:t>
            </a:r>
            <a:r>
              <a:rPr lang="sk-SK" sz="3200" dirty="0"/>
              <a:t> </a:t>
            </a:r>
            <a:r>
              <a:rPr lang="sk-SK" sz="3200" b="1" dirty="0"/>
              <a:t>492/</a:t>
            </a:r>
            <a:r>
              <a:rPr lang="sk-SK" sz="3200" dirty="0"/>
              <a:t>rok</a:t>
            </a:r>
          </a:p>
          <a:p>
            <a:pPr marL="0" indent="0">
              <a:buNone/>
            </a:pPr>
            <a:r>
              <a:rPr lang="sk-SK" sz="3200" dirty="0" smtClean="0"/>
              <a:t> - ak </a:t>
            </a:r>
            <a:r>
              <a:rPr lang="sk-SK" sz="3200" dirty="0"/>
              <a:t>by však v tomto čase vykonával všeobecný </a:t>
            </a:r>
            <a:endParaRPr lang="sk-SK" sz="3200" dirty="0" smtClean="0"/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 lekár </a:t>
            </a:r>
            <a:r>
              <a:rPr lang="sk-SK" sz="3200" dirty="0"/>
              <a:t>preventívne prehliadky pre dospelých</a:t>
            </a:r>
          </a:p>
          <a:p>
            <a:pPr marL="0" indent="0">
              <a:buNone/>
            </a:pPr>
            <a:r>
              <a:rPr lang="sk-SK" sz="3200" dirty="0" smtClean="0"/>
              <a:t>    </a:t>
            </a:r>
            <a:r>
              <a:rPr lang="sk-SK" sz="3200" dirty="0"/>
              <a:t>resp. predoperačné vyšetrenia, finančná strata </a:t>
            </a:r>
            <a:endParaRPr lang="sk-SK" sz="3200" dirty="0" smtClean="0"/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môže </a:t>
            </a:r>
            <a:r>
              <a:rPr lang="sk-SK" sz="3200" dirty="0"/>
              <a:t>predstavovať cca </a:t>
            </a:r>
            <a:r>
              <a:rPr lang="sk-SK" sz="3200" b="1" dirty="0"/>
              <a:t>90 Eur resp. </a:t>
            </a:r>
            <a:r>
              <a:rPr lang="sk-SK" sz="3200" b="1" dirty="0" smtClean="0"/>
              <a:t>1080 </a:t>
            </a:r>
            <a:r>
              <a:rPr lang="sk-SK" sz="3200" b="1" dirty="0"/>
              <a:t>Eur a </a:t>
            </a:r>
            <a:r>
              <a:rPr lang="sk-SK" sz="3200" b="1" dirty="0" smtClean="0"/>
              <a:t> viac</a:t>
            </a:r>
            <a:endParaRPr lang="sk-SK" sz="3200" dirty="0"/>
          </a:p>
          <a:p>
            <a:pPr marL="0" indent="0">
              <a:buNone/>
            </a:pPr>
            <a:endParaRPr lang="sk-SK" sz="3200" dirty="0" smtClean="0"/>
          </a:p>
        </p:txBody>
      </p:sp>
      <p:pic>
        <p:nvPicPr>
          <p:cNvPr id="13" name="Obrázok 12" descr="logo-c52f759b36521c23db2c6cddb713bd3be84f06e9871e3860a92a50447db5d2bb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714480" cy="171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6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Ministerstvo financií SR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žiadame </a:t>
            </a:r>
            <a:r>
              <a:rPr lang="sk-SK" dirty="0"/>
              <a:t>navýšenie maximálne ceny bodu v cenovom opatrení MF SR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z</a:t>
            </a:r>
            <a:r>
              <a:rPr lang="sk-SK" dirty="0"/>
              <a:t> </a:t>
            </a:r>
            <a:r>
              <a:rPr lang="sk-SK" dirty="0" smtClean="0"/>
              <a:t>0,03   na  </a:t>
            </a:r>
            <a:r>
              <a:rPr lang="sk-SK" smtClean="0"/>
              <a:t>0,045 Eur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b="1" u="sng" dirty="0" err="1" smtClean="0"/>
              <a:t>Odvôvodnenie</a:t>
            </a:r>
            <a:r>
              <a:rPr lang="sk-SK" b="1" u="sng" dirty="0" smtClean="0"/>
              <a:t>:</a:t>
            </a:r>
          </a:p>
          <a:p>
            <a:pPr marL="0" indent="0">
              <a:buNone/>
            </a:pPr>
            <a:r>
              <a:rPr lang="sk-SK" dirty="0" smtClean="0"/>
              <a:t>   Zvýšenie platov lekárov OLPČ o 46,6 %/ 5 rokov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12913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54</Words>
  <Application>Microsoft Office PowerPoint</Application>
  <PresentationFormat>Prezentácia na obrazovke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         Požiadavky VLD pre Sociálnu poisťovňu a ÚPSVaR?</vt:lpstr>
      <vt:lpstr>Snímka 2</vt:lpstr>
      <vt:lpstr>          Odvôvodnenie</vt:lpstr>
      <vt:lpstr>Ministerstvo financií SR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Platobný mechanizmus VLD?</dc:title>
  <dc:creator>Promeda</dc:creator>
  <cp:lastModifiedBy>Promeda</cp:lastModifiedBy>
  <cp:revision>17</cp:revision>
  <dcterms:created xsi:type="dcterms:W3CDTF">2018-05-15T10:44:13Z</dcterms:created>
  <dcterms:modified xsi:type="dcterms:W3CDTF">2018-06-26T04:24:47Z</dcterms:modified>
</cp:coreProperties>
</file>